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</p:sldMasterIdLst>
  <p:notesMasterIdLst>
    <p:notesMasterId r:id="rId25"/>
  </p:notesMasterIdLst>
  <p:sldIdLst>
    <p:sldId id="256" r:id="rId4"/>
    <p:sldId id="258" r:id="rId5"/>
    <p:sldId id="257" r:id="rId6"/>
    <p:sldId id="339" r:id="rId7"/>
    <p:sldId id="342" r:id="rId8"/>
    <p:sldId id="301" r:id="rId9"/>
    <p:sldId id="302" r:id="rId10"/>
    <p:sldId id="326" r:id="rId11"/>
    <p:sldId id="303" r:id="rId12"/>
    <p:sldId id="343" r:id="rId13"/>
    <p:sldId id="279" r:id="rId14"/>
    <p:sldId id="324" r:id="rId15"/>
    <p:sldId id="304" r:id="rId16"/>
    <p:sldId id="305" r:id="rId17"/>
    <p:sldId id="307" r:id="rId18"/>
    <p:sldId id="308" r:id="rId19"/>
    <p:sldId id="311" r:id="rId20"/>
    <p:sldId id="312" r:id="rId21"/>
    <p:sldId id="325" r:id="rId22"/>
    <p:sldId id="313" r:id="rId23"/>
    <p:sldId id="32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69" autoAdjust="0"/>
    <p:restoredTop sz="99163" autoAdjust="0"/>
  </p:normalViewPr>
  <p:slideViewPr>
    <p:cSldViewPr snapToGrid="0" showGuides="1">
      <p:cViewPr>
        <p:scale>
          <a:sx n="80" d="100"/>
          <a:sy n="80" d="100"/>
        </p:scale>
        <p:origin x="-1626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09E27-8767-4F74-AFA6-54BB714E8539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80D9B-675C-4A98-A933-B0726120EB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A8D8E6-C8C7-4110-94EE-507477E36C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A8D8E6-C8C7-4110-94EE-507477E36C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A8D8E6-C8C7-4110-94EE-507477E36C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A8D8E6-C8C7-4110-94EE-507477E36C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A8D8E6-C8C7-4110-94EE-507477E36C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A8D8E6-C8C7-4110-94EE-507477E36C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A8D8E6-C8C7-4110-94EE-507477E36C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D307-4FBD-4769-AAE7-63EA00FC2D7A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EBC8-D7FD-4CBD-B4D9-D9D6AD01B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D307-4FBD-4769-AAE7-63EA00FC2D7A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EBC8-D7FD-4CBD-B4D9-D9D6AD01B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D307-4FBD-4769-AAE7-63EA00FC2D7A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EBC8-D7FD-4CBD-B4D9-D9D6AD01B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D307-4FBD-4769-AAE7-63EA00FC2D7A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EBC8-D7FD-4CBD-B4D9-D9D6AD01B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D307-4FBD-4769-AAE7-63EA00FC2D7A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EBC8-D7FD-4CBD-B4D9-D9D6AD01B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D307-4FBD-4769-AAE7-63EA00FC2D7A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EBC8-D7FD-4CBD-B4D9-D9D6AD01B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D307-4FBD-4769-AAE7-63EA00FC2D7A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EBC8-D7FD-4CBD-B4D9-D9D6AD01B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D307-4FBD-4769-AAE7-63EA00FC2D7A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EBC8-D7FD-4CBD-B4D9-D9D6AD01B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D307-4FBD-4769-AAE7-63EA00FC2D7A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EBC8-D7FD-4CBD-B4D9-D9D6AD01B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D307-4FBD-4769-AAE7-63EA00FC2D7A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EBC8-D7FD-4CBD-B4D9-D9D6AD01B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5664" y="260649"/>
            <a:ext cx="4334272" cy="527516"/>
          </a:xfrm>
        </p:spPr>
        <p:txBody>
          <a:bodyPr>
            <a:normAutofit/>
          </a:bodyPr>
          <a:lstStyle>
            <a:lvl1pPr algn="l">
              <a:defRPr sz="266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480054" y="260648"/>
            <a:ext cx="480053" cy="48005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矩形 7"/>
          <p:cNvSpPr/>
          <p:nvPr userDrawn="1"/>
        </p:nvSpPr>
        <p:spPr>
          <a:xfrm>
            <a:off x="713587" y="456691"/>
            <a:ext cx="387019" cy="387019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196616" y="811379"/>
            <a:ext cx="1114007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单击此处编辑正文</a:t>
            </a: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D307-4FBD-4769-AAE7-63EA00FC2D7A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EBC8-D7FD-4CBD-B4D9-D9D6AD01B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3D307-4FBD-4769-AAE7-63EA00FC2D7A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4EBC8-D7FD-4CBD-B4D9-D9D6AD01B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2021/4/13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39257" y="6336704"/>
            <a:ext cx="12231257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73772" y="1508789"/>
            <a:ext cx="342816" cy="672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73773" y="1508789"/>
            <a:ext cx="2628255" cy="32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 rot="5400000">
            <a:off x="2605655" y="2790887"/>
            <a:ext cx="2893709" cy="32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 flipV="1">
            <a:off x="1373772" y="3730171"/>
            <a:ext cx="342816" cy="457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 flipV="1">
            <a:off x="1373773" y="4072987"/>
            <a:ext cx="2628255" cy="32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4263269" y="2306678"/>
            <a:ext cx="755267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 smtClean="0">
                <a:solidFill>
                  <a:srgbClr val="3F3F3F"/>
                </a:solidFill>
                <a:latin typeface="+mj-lt"/>
                <a:ea typeface="Arial Unicode MS" pitchFamily="34" charset="-122"/>
                <a:cs typeface="Arial Unicode MS" pitchFamily="34" charset="-122"/>
              </a:rPr>
              <a:t>Partner (Tianjin) Oilfield Technology Services Co., Ltd</a:t>
            </a:r>
            <a:r>
              <a:rPr lang="en-US" altLang="zh-CN" sz="3200" b="1" dirty="0" smtClean="0">
                <a:solidFill>
                  <a:srgbClr val="3F3F3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859839" y="2999413"/>
            <a:ext cx="0" cy="31861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91383" y="3489962"/>
            <a:ext cx="65182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lvl="0" defTabSz="914400"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latin typeface="+mn-lt"/>
                <a:ea typeface="Arial Unicode MS" pitchFamily="34" charset="-122"/>
                <a:cs typeface="Arial Unicode MS" pitchFamily="34" charset="-122"/>
              </a:rPr>
              <a:t>Premium</a:t>
            </a:r>
            <a:r>
              <a:rPr kumimoji="0" lang="en-US" altLang="zh-CN" sz="2800" i="0" u="none" strike="noStrike" kern="1200" cap="none" spc="0" normalizeH="0" noProof="0" dirty="0" smtClean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latin typeface="+mn-lt"/>
                <a:ea typeface="Arial Unicode MS" pitchFamily="34" charset="-122"/>
                <a:cs typeface="Arial Unicode MS" pitchFamily="34" charset="-122"/>
              </a:rPr>
              <a:t> Connection OCTG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latin typeface="+mn-lt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latin typeface="+mn-lt"/>
                <a:ea typeface="Arial Unicode MS" pitchFamily="34" charset="-122"/>
                <a:cs typeface="Arial Unicode MS" pitchFamily="34" charset="-122"/>
              </a:rPr>
              <a:t>Supplier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75000"/>
                </a:srgbClr>
              </a:solidFill>
              <a:effectLst/>
              <a:uLnTx/>
              <a:uFillTx/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" name="Freeform 7"/>
          <p:cNvSpPr/>
          <p:nvPr/>
        </p:nvSpPr>
        <p:spPr bwMode="auto">
          <a:xfrm rot="18900000">
            <a:off x="4540611" y="3401417"/>
            <a:ext cx="484453" cy="485237"/>
          </a:xfrm>
          <a:custGeom>
            <a:avLst/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28" tIns="45713" rIns="91428" bIns="45713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 descr="G:\cpan\询盘客户汇总\帕顿简介，宣传册，公章，合同章\帕顿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808" y="228266"/>
            <a:ext cx="3116496" cy="610634"/>
          </a:xfrm>
          <a:prstGeom prst="rect">
            <a:avLst/>
          </a:prstGeom>
          <a:noFill/>
        </p:spPr>
      </p:pic>
      <p:pic>
        <p:nvPicPr>
          <p:cNvPr id="14" name="图片 13" descr="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5913" y="2259916"/>
            <a:ext cx="2495441" cy="1390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>
        <p14:warp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4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5" grpId="0"/>
      <p:bldP spid="24" grpId="0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5664" y="260649"/>
            <a:ext cx="6865806" cy="52751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ea typeface="+mn-ea"/>
              </a:rPr>
              <a:t>Product</a:t>
            </a:r>
            <a:r>
              <a:rPr lang="zh-CN" altLang="en-US" b="1" dirty="0" smtClean="0">
                <a:ea typeface="+mn-ea"/>
              </a:rPr>
              <a:t>：</a:t>
            </a:r>
            <a:r>
              <a:rPr lang="en-US" altLang="zh-CN" b="1" spc="-5" dirty="0" smtClean="0">
                <a:latin typeface="Times New Roman" pitchFamily="18" charset="0"/>
                <a:cs typeface="Times New Roman" pitchFamily="18" charset="0"/>
              </a:rPr>
              <a:t> Air-Operated Thread Protector</a:t>
            </a:r>
            <a:endParaRPr lang="zh-CN" altLang="en-US" b="1" dirty="0">
              <a:ea typeface="+mn-ea"/>
            </a:endParaRPr>
          </a:p>
        </p:txBody>
      </p:sp>
      <p:sp>
        <p:nvSpPr>
          <p:cNvPr id="4" name="等腰三角形 2"/>
          <p:cNvSpPr/>
          <p:nvPr/>
        </p:nvSpPr>
        <p:spPr bwMode="auto">
          <a:xfrm rot="5378043">
            <a:off x="1197373" y="994417"/>
            <a:ext cx="4442294" cy="5137959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1630" y="2177857"/>
            <a:ext cx="3896011" cy="2940409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The product consists of pneumatic tire and outer casing. 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The outer casing is made of polyurethane and steel coil welding technology.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 Size: 4-1/2" - 20"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4936" y="1769423"/>
            <a:ext cx="3875624" cy="3600579"/>
          </a:xfrm>
          <a:prstGeom prst="rect">
            <a:avLst/>
          </a:prstGeom>
        </p:spPr>
      </p:pic>
      <p:sp>
        <p:nvSpPr>
          <p:cNvPr id="10" name="Shape 18"/>
          <p:cNvSpPr/>
          <p:nvPr/>
        </p:nvSpPr>
        <p:spPr>
          <a:xfrm rot="20700000">
            <a:off x="1045802" y="2686720"/>
            <a:ext cx="298096" cy="317593"/>
          </a:xfrm>
          <a:prstGeom prst="gear6">
            <a:avLst>
              <a:gd name="adj1" fmla="val 15000"/>
              <a:gd name="adj2" fmla="val 0"/>
            </a:avLst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1" name="Shape 18"/>
          <p:cNvSpPr/>
          <p:nvPr/>
        </p:nvSpPr>
        <p:spPr>
          <a:xfrm rot="20700000">
            <a:off x="1093301" y="4313639"/>
            <a:ext cx="298096" cy="317593"/>
          </a:xfrm>
          <a:prstGeom prst="gear6">
            <a:avLst>
              <a:gd name="adj1" fmla="val 15000"/>
              <a:gd name="adj2" fmla="val 0"/>
            </a:avLst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ea typeface="宋体" pitchFamily="2" charset="-122"/>
              </a:rPr>
              <a:t>Products</a:t>
            </a:r>
            <a:r>
              <a:rPr lang="zh-CN" altLang="en-US" b="1" dirty="0" smtClean="0">
                <a:ea typeface="宋体" pitchFamily="2" charset="-122"/>
              </a:rPr>
              <a:t>：</a:t>
            </a:r>
            <a:r>
              <a:rPr lang="en-US" altLang="zh-CN" b="1" dirty="0" smtClean="0">
                <a:ea typeface="宋体" pitchFamily="2" charset="-122"/>
              </a:rPr>
              <a:t>Premium Connection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-55940" y="-338775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延迟符</a:t>
            </a:r>
          </a:p>
        </p:txBody>
      </p:sp>
      <p:sp>
        <p:nvSpPr>
          <p:cNvPr id="49" name="等腰三角形 2"/>
          <p:cNvSpPr/>
          <p:nvPr/>
        </p:nvSpPr>
        <p:spPr bwMode="auto">
          <a:xfrm rot="4838045">
            <a:off x="1105704" y="950456"/>
            <a:ext cx="5070675" cy="5864745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73032" y="2365220"/>
            <a:ext cx="3567143" cy="3590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endParaRPr lang="zh-CN" altLang="en-US" sz="2400" dirty="0"/>
          </a:p>
          <a:p>
            <a:pPr eaLnBrk="0" hangingPunct="0"/>
            <a:endParaRPr lang="zh-CN" altLang="en-US" dirty="0"/>
          </a:p>
          <a:p>
            <a:pPr eaLnBrk="0" hangingPunct="0"/>
            <a:r>
              <a:rPr lang="zh-CN" altLang="en-US" dirty="0" smtClean="0">
                <a:ea typeface="宋体" pitchFamily="2" charset="-122"/>
              </a:rPr>
              <a:t>TP</a:t>
            </a:r>
            <a:r>
              <a:rPr lang="en-US" altLang="zh-CN" dirty="0" smtClean="0">
                <a:ea typeface="宋体" pitchFamily="2" charset="-122"/>
              </a:rPr>
              <a:t> Series (TPCO)</a:t>
            </a:r>
            <a:endParaRPr lang="zh-CN" altLang="en-US" dirty="0">
              <a:ea typeface="宋体" pitchFamily="2" charset="-122"/>
            </a:endParaRPr>
          </a:p>
          <a:p>
            <a:pPr eaLnBrk="0" hangingPunct="0"/>
            <a:endParaRPr lang="zh-CN" altLang="en-US" dirty="0">
              <a:ea typeface="宋体" pitchFamily="2" charset="-122"/>
            </a:endParaRPr>
          </a:p>
          <a:p>
            <a:pPr eaLnBrk="0" hangingPunct="0"/>
            <a:r>
              <a:rPr lang="zh-CN" altLang="en-US" dirty="0" smtClean="0">
                <a:ea typeface="宋体" pitchFamily="2" charset="-122"/>
              </a:rPr>
              <a:t>BG </a:t>
            </a:r>
            <a:r>
              <a:rPr lang="en-US" altLang="zh-CN" dirty="0" smtClean="0">
                <a:ea typeface="宋体" pitchFamily="2" charset="-122"/>
              </a:rPr>
              <a:t>Series (Bao steel)</a:t>
            </a:r>
            <a:endParaRPr lang="zh-CN" altLang="en-US" dirty="0">
              <a:ea typeface="宋体" pitchFamily="2" charset="-122"/>
            </a:endParaRPr>
          </a:p>
          <a:p>
            <a:pPr eaLnBrk="0" hangingPunct="0"/>
            <a:endParaRPr lang="zh-CN" altLang="en-US" dirty="0">
              <a:ea typeface="宋体" pitchFamily="2" charset="-122"/>
            </a:endParaRPr>
          </a:p>
          <a:p>
            <a:pPr eaLnBrk="0" hangingPunct="0"/>
            <a:r>
              <a:rPr lang="zh-CN" altLang="en-US" dirty="0" smtClean="0">
                <a:ea typeface="宋体" pitchFamily="2" charset="-122"/>
              </a:rPr>
              <a:t>HS</a:t>
            </a:r>
            <a:r>
              <a:rPr lang="en-US" altLang="zh-CN" dirty="0" smtClean="0">
                <a:ea typeface="宋体" pitchFamily="2" charset="-122"/>
              </a:rPr>
              <a:t>M Series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(VALIN steel)</a:t>
            </a:r>
            <a:endParaRPr lang="zh-CN" altLang="en-US" dirty="0">
              <a:ea typeface="宋体" pitchFamily="2" charset="-122"/>
            </a:endParaRPr>
          </a:p>
          <a:p>
            <a:pPr eaLnBrk="0" hangingPunct="0"/>
            <a:endParaRPr lang="zh-CN" altLang="en-US" dirty="0">
              <a:ea typeface="宋体" pitchFamily="2" charset="-122"/>
            </a:endParaRPr>
          </a:p>
          <a:p>
            <a:pPr eaLnBrk="0" hangingPunct="0"/>
            <a:r>
              <a:rPr lang="zh-CN" altLang="en-US" dirty="0" smtClean="0">
                <a:ea typeface="宋体" pitchFamily="2" charset="-122"/>
              </a:rPr>
              <a:t>WSP </a:t>
            </a:r>
            <a:r>
              <a:rPr lang="en-US" altLang="zh-CN" dirty="0" smtClean="0">
                <a:ea typeface="宋体" pitchFamily="2" charset="-122"/>
              </a:rPr>
              <a:t>Series, etc.</a:t>
            </a:r>
            <a:endParaRPr lang="zh-CN" altLang="en-US" sz="2400" dirty="0"/>
          </a:p>
        </p:txBody>
      </p:sp>
      <p:sp>
        <p:nvSpPr>
          <p:cNvPr id="51" name="Shape 18"/>
          <p:cNvSpPr/>
          <p:nvPr/>
        </p:nvSpPr>
        <p:spPr>
          <a:xfrm rot="20700000">
            <a:off x="1734570" y="3019229"/>
            <a:ext cx="298096" cy="317593"/>
          </a:xfrm>
          <a:prstGeom prst="gear6">
            <a:avLst>
              <a:gd name="adj1" fmla="val 15000"/>
              <a:gd name="adj2" fmla="val 0"/>
            </a:avLst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53" name="Shape 18"/>
          <p:cNvSpPr/>
          <p:nvPr/>
        </p:nvSpPr>
        <p:spPr>
          <a:xfrm rot="20700000">
            <a:off x="1734654" y="4672148"/>
            <a:ext cx="298096" cy="317593"/>
          </a:xfrm>
          <a:prstGeom prst="gear6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54" name="Shape 18"/>
          <p:cNvSpPr/>
          <p:nvPr/>
        </p:nvSpPr>
        <p:spPr>
          <a:xfrm rot="20700000">
            <a:off x="1734556" y="3585446"/>
            <a:ext cx="298096" cy="317593"/>
          </a:xfrm>
          <a:prstGeom prst="gear6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55" name="Shape 18"/>
          <p:cNvSpPr/>
          <p:nvPr/>
        </p:nvSpPr>
        <p:spPr>
          <a:xfrm rot="20700000">
            <a:off x="1734634" y="4147426"/>
            <a:ext cx="298096" cy="317593"/>
          </a:xfrm>
          <a:prstGeom prst="gear6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0844" y="1877351"/>
            <a:ext cx="3696867" cy="3720964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/>
        </p:nvSpPr>
        <p:spPr>
          <a:xfrm>
            <a:off x="1178112" y="794586"/>
            <a:ext cx="4334272" cy="527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6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43808" y="2310384"/>
            <a:ext cx="3450706" cy="5355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ea typeface="宋体" pitchFamily="2" charset="-122"/>
              </a:rPr>
              <a:t>China mills connections</a:t>
            </a:r>
            <a:r>
              <a:rPr lang="zh-CN" altLang="en-US" sz="2400" b="1" dirty="0" smtClean="0">
                <a:ea typeface="宋体" pitchFamily="2" charset="-122"/>
              </a:rPr>
              <a:t>：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ea typeface="宋体" pitchFamily="2" charset="-122"/>
              </a:rPr>
              <a:t>Products</a:t>
            </a:r>
            <a:r>
              <a:rPr lang="zh-CN" altLang="en-US" b="1" dirty="0" smtClean="0">
                <a:ea typeface="宋体" pitchFamily="2" charset="-122"/>
              </a:rPr>
              <a:t>：</a:t>
            </a:r>
            <a:r>
              <a:rPr lang="en-US" altLang="zh-CN" b="1" dirty="0" smtClean="0">
                <a:ea typeface="宋体" pitchFamily="2" charset="-122"/>
              </a:rPr>
              <a:t>Premium Connection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-55940" y="-338775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延迟符</a:t>
            </a:r>
          </a:p>
        </p:txBody>
      </p:sp>
      <p:sp>
        <p:nvSpPr>
          <p:cNvPr id="49" name="等腰三角形 2"/>
          <p:cNvSpPr/>
          <p:nvPr/>
        </p:nvSpPr>
        <p:spPr bwMode="auto">
          <a:xfrm rot="4838045">
            <a:off x="1178759" y="946877"/>
            <a:ext cx="5070675" cy="5864745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45637" y="2273901"/>
            <a:ext cx="3567143" cy="3590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endParaRPr lang="zh-CN" altLang="en-US" sz="2400" dirty="0">
              <a:latin typeface="宋体" pitchFamily="2" charset="-122"/>
              <a:ea typeface="宋体" pitchFamily="2" charset="-122"/>
            </a:endParaRPr>
          </a:p>
          <a:p>
            <a:pPr eaLnBrk="0" hangingPunct="0"/>
            <a:endParaRPr lang="zh-CN" altLang="en-US" sz="2400" dirty="0">
              <a:latin typeface="宋体" pitchFamily="2" charset="-122"/>
              <a:ea typeface="宋体" pitchFamily="2" charset="-122"/>
            </a:endParaRPr>
          </a:p>
          <a:p>
            <a:pPr eaLnBrk="0" hangingPunct="0"/>
            <a:r>
              <a:rPr lang="zh-CN" altLang="en-US" dirty="0" smtClean="0">
                <a:ea typeface="宋体" pitchFamily="2" charset="-122"/>
              </a:rPr>
              <a:t>Vam </a:t>
            </a:r>
            <a:r>
              <a:rPr lang="en-US" altLang="zh-CN" dirty="0" smtClean="0">
                <a:ea typeface="宋体" pitchFamily="2" charset="-122"/>
              </a:rPr>
              <a:t>Series</a:t>
            </a:r>
            <a:endParaRPr lang="zh-CN" altLang="en-US" dirty="0">
              <a:ea typeface="宋体" pitchFamily="2" charset="-122"/>
            </a:endParaRPr>
          </a:p>
          <a:p>
            <a:pPr eaLnBrk="0" hangingPunct="0"/>
            <a:endParaRPr lang="zh-CN" altLang="en-US" dirty="0">
              <a:ea typeface="宋体" pitchFamily="2" charset="-122"/>
            </a:endParaRPr>
          </a:p>
          <a:p>
            <a:pPr eaLnBrk="0" hangingPunct="0"/>
            <a:r>
              <a:rPr lang="zh-CN" altLang="en-US" dirty="0">
                <a:ea typeface="宋体" pitchFamily="2" charset="-122"/>
              </a:rPr>
              <a:t>Tenaris-</a:t>
            </a:r>
            <a:r>
              <a:rPr lang="zh-CN" altLang="en-US" dirty="0" smtClean="0">
                <a:ea typeface="宋体" pitchFamily="2" charset="-122"/>
              </a:rPr>
              <a:t>Hydril </a:t>
            </a:r>
            <a:r>
              <a:rPr lang="en-US" altLang="zh-CN" dirty="0" smtClean="0">
                <a:ea typeface="宋体" pitchFamily="2" charset="-122"/>
              </a:rPr>
              <a:t>Series</a:t>
            </a:r>
            <a:endParaRPr lang="zh-CN" altLang="en-US" dirty="0">
              <a:ea typeface="宋体" pitchFamily="2" charset="-122"/>
            </a:endParaRPr>
          </a:p>
          <a:p>
            <a:pPr eaLnBrk="0" hangingPunct="0"/>
            <a:endParaRPr lang="zh-CN" altLang="en-US" dirty="0">
              <a:ea typeface="宋体" pitchFamily="2" charset="-122"/>
            </a:endParaRPr>
          </a:p>
          <a:p>
            <a:pPr eaLnBrk="0" hangingPunct="0"/>
            <a:r>
              <a:rPr lang="zh-CN" altLang="en-US" dirty="0" smtClean="0">
                <a:ea typeface="宋体" pitchFamily="2" charset="-122"/>
              </a:rPr>
              <a:t>Hunting </a:t>
            </a:r>
            <a:r>
              <a:rPr lang="en-US" altLang="zh-CN" dirty="0" smtClean="0">
                <a:ea typeface="宋体" pitchFamily="2" charset="-122"/>
              </a:rPr>
              <a:t>Series</a:t>
            </a:r>
            <a:endParaRPr lang="zh-CN" altLang="en-US" dirty="0">
              <a:ea typeface="宋体" pitchFamily="2" charset="-122"/>
            </a:endParaRPr>
          </a:p>
          <a:p>
            <a:pPr eaLnBrk="0" hangingPunct="0"/>
            <a:endParaRPr lang="zh-CN" altLang="en-US" dirty="0">
              <a:ea typeface="宋体" pitchFamily="2" charset="-122"/>
            </a:endParaRPr>
          </a:p>
          <a:p>
            <a:pPr eaLnBrk="0" hangingPunct="0"/>
            <a:r>
              <a:rPr lang="zh-CN" altLang="en-US" dirty="0" smtClean="0">
                <a:ea typeface="宋体" pitchFamily="2" charset="-122"/>
              </a:rPr>
              <a:t>JFE </a:t>
            </a:r>
            <a:r>
              <a:rPr lang="en-US" altLang="zh-CN" dirty="0" smtClean="0">
                <a:ea typeface="宋体" pitchFamily="2" charset="-122"/>
              </a:rPr>
              <a:t>Series, etc.</a:t>
            </a:r>
            <a:endParaRPr lang="zh-CN" altLang="en-US" sz="2400" dirty="0"/>
          </a:p>
        </p:txBody>
      </p:sp>
      <p:sp>
        <p:nvSpPr>
          <p:cNvPr id="51" name="Shape 18"/>
          <p:cNvSpPr/>
          <p:nvPr/>
        </p:nvSpPr>
        <p:spPr>
          <a:xfrm rot="20700000">
            <a:off x="1707169" y="3010098"/>
            <a:ext cx="298096" cy="317593"/>
          </a:xfrm>
          <a:prstGeom prst="gear6">
            <a:avLst>
              <a:gd name="adj1" fmla="val 15000"/>
              <a:gd name="adj2" fmla="val 0"/>
            </a:avLst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53" name="Shape 18"/>
          <p:cNvSpPr/>
          <p:nvPr/>
        </p:nvSpPr>
        <p:spPr>
          <a:xfrm rot="20700000">
            <a:off x="1734561" y="4685479"/>
            <a:ext cx="298096" cy="317593"/>
          </a:xfrm>
          <a:prstGeom prst="gear6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54" name="Shape 18"/>
          <p:cNvSpPr/>
          <p:nvPr/>
        </p:nvSpPr>
        <p:spPr>
          <a:xfrm rot="20700000">
            <a:off x="1707253" y="3585486"/>
            <a:ext cx="298096" cy="317593"/>
          </a:xfrm>
          <a:prstGeom prst="gear6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55" name="Shape 18"/>
          <p:cNvSpPr/>
          <p:nvPr/>
        </p:nvSpPr>
        <p:spPr>
          <a:xfrm rot="20700000">
            <a:off x="1707145" y="4147426"/>
            <a:ext cx="298096" cy="317593"/>
          </a:xfrm>
          <a:prstGeom prst="gear6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4" name="标题 1"/>
          <p:cNvSpPr>
            <a:spLocks noGrp="1"/>
          </p:cNvSpPr>
          <p:nvPr/>
        </p:nvSpPr>
        <p:spPr>
          <a:xfrm>
            <a:off x="1178112" y="794586"/>
            <a:ext cx="4334272" cy="527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26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1615" y="2063840"/>
            <a:ext cx="3628378" cy="362837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94461" y="2190957"/>
            <a:ext cx="3098800" cy="50000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ea typeface="宋体" pitchFamily="2" charset="-122"/>
              </a:rPr>
              <a:t>Overseas Series</a:t>
            </a:r>
            <a:r>
              <a:rPr lang="zh-CN" altLang="en-US" sz="2400" b="1" dirty="0" smtClean="0">
                <a:ea typeface="宋体" pitchFamily="2" charset="-122"/>
              </a:rPr>
              <a:t>：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ea typeface="宋体" pitchFamily="2" charset="-122"/>
              </a:rPr>
              <a:t>Product</a:t>
            </a:r>
            <a:r>
              <a:rPr lang="zh-CN" altLang="en-US" b="1" dirty="0" smtClean="0">
                <a:ea typeface="宋体" pitchFamily="2" charset="-122"/>
              </a:rPr>
              <a:t>：</a:t>
            </a:r>
            <a:r>
              <a:rPr lang="en-US" altLang="zh-CN" b="1" dirty="0" smtClean="0">
                <a:ea typeface="宋体" pitchFamily="2" charset="-122"/>
              </a:rPr>
              <a:t>Slotted casing/tubing</a:t>
            </a:r>
            <a:endParaRPr lang="zh-CN" altLang="en-US" b="1" dirty="0">
              <a:ea typeface="宋体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5651" y="1705279"/>
            <a:ext cx="4480758" cy="211254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50102" y="2202539"/>
            <a:ext cx="6203810" cy="7016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b="1" dirty="0" smtClean="0">
                <a:ea typeface="宋体" pitchFamily="2" charset="-122"/>
              </a:rPr>
              <a:t>Applications</a:t>
            </a:r>
            <a:endParaRPr lang="zh-CN" altLang="en-US" dirty="0">
              <a:ea typeface="宋体" pitchFamily="2" charset="-122"/>
            </a:endParaRPr>
          </a:p>
          <a:p>
            <a:r>
              <a:rPr lang="zh-CN" altLang="en-US" sz="1600" dirty="0" smtClean="0">
                <a:ea typeface="宋体" pitchFamily="2" charset="-122"/>
              </a:rPr>
              <a:t>·</a:t>
            </a:r>
            <a:r>
              <a:rPr lang="en-US" altLang="zh-CN" sz="1600" dirty="0" smtClean="0">
                <a:ea typeface="宋体" pitchFamily="2" charset="-122"/>
              </a:rPr>
              <a:t>sand control wells</a:t>
            </a:r>
            <a:endParaRPr lang="zh-CN" altLang="en-US" sz="1600" dirty="0">
              <a:ea typeface="宋体" pitchFamily="2" charset="-122"/>
            </a:endParaRPr>
          </a:p>
          <a:p>
            <a:r>
              <a:rPr lang="zh-CN" altLang="en-US" sz="1600" dirty="0" smtClean="0">
                <a:ea typeface="宋体" pitchFamily="2" charset="-122"/>
              </a:rPr>
              <a:t>·</a:t>
            </a:r>
            <a:r>
              <a:rPr lang="en-US" altLang="zh-CN" sz="1600" dirty="0" smtClean="0">
                <a:ea typeface="宋体" pitchFamily="2" charset="-122"/>
              </a:rPr>
              <a:t>water projects</a:t>
            </a:r>
          </a:p>
          <a:p>
            <a:endParaRPr lang="en-US" altLang="zh-CN" sz="1600" dirty="0" smtClean="0">
              <a:ea typeface="宋体" pitchFamily="2" charset="-122"/>
            </a:endParaRPr>
          </a:p>
          <a:p>
            <a:r>
              <a:rPr lang="en-US" altLang="zh-CN" b="1" dirty="0" smtClean="0">
                <a:ea typeface="宋体" pitchFamily="2" charset="-122"/>
              </a:rPr>
              <a:t>Type</a:t>
            </a:r>
          </a:p>
          <a:p>
            <a:r>
              <a:rPr lang="en-US" altLang="zh-CN" sz="1600" dirty="0" smtClean="0">
                <a:ea typeface="宋体" pitchFamily="2" charset="-122"/>
              </a:rPr>
              <a:t> .as per clients drawings</a:t>
            </a:r>
          </a:p>
          <a:p>
            <a:r>
              <a:rPr lang="en-US" altLang="zh-CN" sz="1600" dirty="0" smtClean="0">
                <a:ea typeface="宋体" pitchFamily="2" charset="-122"/>
              </a:rPr>
              <a:t> .design as per need</a:t>
            </a:r>
          </a:p>
          <a:p>
            <a:endParaRPr lang="en-US" altLang="zh-CN" sz="1600" b="1" dirty="0" smtClean="0">
              <a:ea typeface="宋体" pitchFamily="2" charset="-122"/>
            </a:endParaRPr>
          </a:p>
          <a:p>
            <a:r>
              <a:rPr lang="en-US" altLang="zh-CN" b="1" dirty="0" smtClean="0">
                <a:ea typeface="宋体" pitchFamily="2" charset="-122"/>
              </a:rPr>
              <a:t>Machine type</a:t>
            </a:r>
          </a:p>
          <a:p>
            <a:r>
              <a:rPr lang="en-US" altLang="zh-CN" sz="1600" dirty="0" smtClean="0">
                <a:ea typeface="宋体" pitchFamily="2" charset="-122"/>
              </a:rPr>
              <a:t> .mechanical machine</a:t>
            </a:r>
          </a:p>
          <a:p>
            <a:r>
              <a:rPr lang="en-US" altLang="zh-CN" sz="1600" dirty="0" smtClean="0">
                <a:ea typeface="宋体" pitchFamily="2" charset="-122"/>
              </a:rPr>
              <a:t> .laser machine</a:t>
            </a:r>
          </a:p>
          <a:p>
            <a:endParaRPr lang="en-US" altLang="zh-CN" sz="1600" dirty="0" smtClean="0">
              <a:ea typeface="宋体" pitchFamily="2" charset="-122"/>
            </a:endParaRPr>
          </a:p>
          <a:p>
            <a:endParaRPr lang="en-US" altLang="zh-CN" sz="1600" dirty="0" smtClean="0">
              <a:ea typeface="宋体" pitchFamily="2" charset="-122"/>
            </a:endParaRPr>
          </a:p>
          <a:p>
            <a:endParaRPr lang="en-US" altLang="zh-CN" sz="1600" dirty="0" smtClean="0">
              <a:ea typeface="宋体" pitchFamily="2" charset="-122"/>
            </a:endParaRPr>
          </a:p>
          <a:p>
            <a:endParaRPr lang="en-US" altLang="zh-CN" sz="1600" dirty="0" smtClean="0">
              <a:ea typeface="宋体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03739" y="3863717"/>
            <a:ext cx="3098800" cy="36804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smtClean="0"/>
              <a:t>Specifications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3706" y="4352925"/>
            <a:ext cx="4457365" cy="20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ea typeface="宋体" pitchFamily="2" charset="-122"/>
              </a:rPr>
              <a:t>Products: Perforated pipe</a:t>
            </a:r>
            <a:endParaRPr lang="zh-CN" altLang="en-US" b="1" dirty="0">
              <a:ea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1799" y="1384461"/>
            <a:ext cx="3074456" cy="173638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3883" y="1294600"/>
            <a:ext cx="4744392" cy="4963696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 smtClean="0">
                <a:latin typeface="+mj-lt"/>
                <a:ea typeface="宋体" pitchFamily="2" charset="-122"/>
              </a:rPr>
              <a:t>Advantages</a:t>
            </a:r>
            <a:r>
              <a:rPr lang="zh-CN" altLang="en-US" b="1" dirty="0" smtClean="0">
                <a:latin typeface="+mj-lt"/>
                <a:ea typeface="宋体" pitchFamily="2" charset="-122"/>
              </a:rPr>
              <a:t>：</a:t>
            </a:r>
            <a:endParaRPr lang="en-US" altLang="zh-CN" b="1" dirty="0" smtClean="0">
              <a:latin typeface="+mj-lt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1600" dirty="0">
              <a:latin typeface="+mj-lt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latin typeface="+mj-lt"/>
                <a:ea typeface="宋体" pitchFamily="2" charset="-122"/>
              </a:rPr>
              <a:t>·</a:t>
            </a:r>
            <a:r>
              <a:rPr lang="en-US" altLang="zh-CN" sz="1600" dirty="0" smtClean="0">
                <a:latin typeface="+mj-lt"/>
                <a:ea typeface="宋体" pitchFamily="2" charset="-122"/>
              </a:rPr>
              <a:t>drill based on J55/N80 pipes</a:t>
            </a:r>
            <a:endParaRPr lang="zh-CN" altLang="en-US" sz="1600" dirty="0">
              <a:latin typeface="+mj-lt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latin typeface="+mj-lt"/>
                <a:ea typeface="宋体" pitchFamily="2" charset="-122"/>
              </a:rPr>
              <a:t>·</a:t>
            </a:r>
            <a:r>
              <a:rPr lang="en-US" altLang="zh-CN" sz="1600" dirty="0" smtClean="0">
                <a:latin typeface="+mj-lt"/>
                <a:ea typeface="宋体" pitchFamily="2" charset="-122"/>
              </a:rPr>
              <a:t>tidy surface of drill hole</a:t>
            </a:r>
            <a:endParaRPr lang="zh-CN" altLang="en-US" sz="1600" dirty="0">
              <a:latin typeface="+mj-lt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latin typeface="+mj-lt"/>
                <a:ea typeface="宋体" pitchFamily="2" charset="-122"/>
              </a:rPr>
              <a:t>·</a:t>
            </a:r>
            <a:r>
              <a:rPr lang="en-US" altLang="zh-CN" sz="1600" dirty="0" smtClean="0">
                <a:latin typeface="+mj-lt"/>
                <a:ea typeface="宋体" pitchFamily="2" charset="-122"/>
              </a:rPr>
              <a:t>anti-corrosion package</a:t>
            </a: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latin typeface="+mj-lt"/>
                <a:ea typeface="宋体" pitchFamily="2" charset="-122"/>
              </a:rPr>
              <a:t>·</a:t>
            </a:r>
            <a:r>
              <a:rPr lang="en-US" altLang="zh-CN" sz="1600" dirty="0" smtClean="0">
                <a:latin typeface="+mj-lt"/>
                <a:ea typeface="宋体" pitchFamily="2" charset="-122"/>
              </a:rPr>
              <a:t>drill type as per clients need.</a:t>
            </a:r>
            <a:endParaRPr lang="zh-CN" altLang="en-US" sz="1600" dirty="0">
              <a:latin typeface="+mj-lt"/>
              <a:ea typeface="宋体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6970" y="3131605"/>
            <a:ext cx="3042952" cy="3027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ea typeface="宋体" pitchFamily="2" charset="-122"/>
              </a:rPr>
              <a:t>Products: wired screen pipe</a:t>
            </a:r>
            <a:endParaRPr lang="zh-CN" altLang="en-US" b="1" dirty="0">
              <a:ea typeface="宋体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74498" y="3594269"/>
            <a:ext cx="3098800" cy="36804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smtClean="0"/>
              <a:t>Specifications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92371" y="2473853"/>
            <a:ext cx="4774040" cy="2584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1600" dirty="0" smtClean="0">
                <a:ea typeface="宋体" pitchFamily="2" charset="-122"/>
              </a:rPr>
              <a:t>·</a:t>
            </a:r>
            <a:r>
              <a:rPr lang="en-US" altLang="zh-CN" sz="1600" dirty="0" smtClean="0">
                <a:ea typeface="宋体" pitchFamily="2" charset="-122"/>
              </a:rPr>
              <a:t>wire material</a:t>
            </a:r>
            <a:r>
              <a:rPr lang="zh-CN" altLang="en-US" sz="1600" dirty="0" smtClean="0">
                <a:ea typeface="宋体" pitchFamily="2" charset="-122"/>
              </a:rPr>
              <a:t>：</a:t>
            </a:r>
            <a:r>
              <a:rPr lang="zh-CN" altLang="en-US" sz="1600" dirty="0">
                <a:ea typeface="宋体" pitchFamily="2" charset="-122"/>
              </a:rPr>
              <a:t>AISI 304， AISI304L， AISI 316， AISL316L</a:t>
            </a:r>
          </a:p>
          <a:p>
            <a:r>
              <a:rPr lang="zh-CN" altLang="en-US" sz="1600" dirty="0" smtClean="0">
                <a:ea typeface="宋体" pitchFamily="2" charset="-122"/>
              </a:rPr>
              <a:t>·</a:t>
            </a:r>
            <a:r>
              <a:rPr lang="en-US" altLang="zh-CN" sz="1600" dirty="0" smtClean="0">
                <a:ea typeface="宋体" pitchFamily="2" charset="-122"/>
              </a:rPr>
              <a:t>base pipe</a:t>
            </a:r>
            <a:r>
              <a:rPr lang="zh-CN" altLang="en-US" sz="1600" dirty="0" smtClean="0">
                <a:ea typeface="宋体" pitchFamily="2" charset="-122"/>
              </a:rPr>
              <a:t>：</a:t>
            </a:r>
            <a:r>
              <a:rPr lang="zh-CN" altLang="en-US" sz="1600" dirty="0">
                <a:ea typeface="宋体" pitchFamily="2" charset="-122"/>
              </a:rPr>
              <a:t>API </a:t>
            </a:r>
            <a:r>
              <a:rPr lang="zh-CN" altLang="en-US" sz="1600" dirty="0" smtClean="0">
                <a:ea typeface="宋体" pitchFamily="2" charset="-122"/>
              </a:rPr>
              <a:t>J55</a:t>
            </a:r>
            <a:r>
              <a:rPr lang="en-US" altLang="zh-CN" sz="1600" dirty="0" smtClean="0">
                <a:ea typeface="宋体" pitchFamily="2" charset="-122"/>
              </a:rPr>
              <a:t>,</a:t>
            </a:r>
            <a:r>
              <a:rPr lang="zh-CN" altLang="en-US" sz="1600" dirty="0" smtClean="0">
                <a:ea typeface="宋体" pitchFamily="2" charset="-122"/>
              </a:rPr>
              <a:t>N80</a:t>
            </a:r>
            <a:r>
              <a:rPr lang="en-US" altLang="zh-CN" sz="1600" dirty="0" smtClean="0">
                <a:ea typeface="宋体" pitchFamily="2" charset="-122"/>
              </a:rPr>
              <a:t>,</a:t>
            </a:r>
            <a:r>
              <a:rPr lang="zh-CN" altLang="en-US" sz="1600" dirty="0" smtClean="0">
                <a:ea typeface="宋体" pitchFamily="2" charset="-122"/>
              </a:rPr>
              <a:t>P110</a:t>
            </a:r>
            <a:r>
              <a:rPr lang="en-US" altLang="zh-CN" sz="1600" dirty="0" smtClean="0">
                <a:ea typeface="宋体" pitchFamily="2" charset="-122"/>
              </a:rPr>
              <a:t>,</a:t>
            </a:r>
            <a:r>
              <a:rPr lang="zh-CN" altLang="en-US" sz="1600" dirty="0" smtClean="0">
                <a:ea typeface="宋体" pitchFamily="2" charset="-122"/>
              </a:rPr>
              <a:t>C90</a:t>
            </a:r>
            <a:r>
              <a:rPr lang="en-US" altLang="zh-CN" sz="1600" dirty="0" smtClean="0">
                <a:ea typeface="宋体" pitchFamily="2" charset="-122"/>
              </a:rPr>
              <a:t>,</a:t>
            </a:r>
            <a:r>
              <a:rPr lang="zh-CN" altLang="en-US" sz="1600" dirty="0" smtClean="0">
                <a:ea typeface="宋体" pitchFamily="2" charset="-122"/>
              </a:rPr>
              <a:t>13Cr</a:t>
            </a:r>
            <a:r>
              <a:rPr lang="en-US" altLang="zh-CN" sz="1600" dirty="0" smtClean="0">
                <a:ea typeface="宋体" pitchFamily="2" charset="-122"/>
              </a:rPr>
              <a:t>, etc.</a:t>
            </a:r>
            <a:endParaRPr lang="zh-CN" altLang="en-US" sz="1600" dirty="0">
              <a:ea typeface="宋体" pitchFamily="2" charset="-122"/>
            </a:endParaRPr>
          </a:p>
          <a:p>
            <a:r>
              <a:rPr lang="zh-CN" altLang="en-US" sz="1600" dirty="0" smtClean="0">
                <a:ea typeface="宋体" pitchFamily="2" charset="-122"/>
              </a:rPr>
              <a:t>·</a:t>
            </a:r>
            <a:r>
              <a:rPr lang="en-US" altLang="zh-CN" sz="1600" dirty="0" smtClean="0">
                <a:ea typeface="宋体" pitchFamily="2" charset="-122"/>
              </a:rPr>
              <a:t>open area can reach </a:t>
            </a:r>
            <a:r>
              <a:rPr lang="zh-CN" altLang="en-US" sz="1600" dirty="0" smtClean="0">
                <a:ea typeface="宋体" pitchFamily="2" charset="-122"/>
              </a:rPr>
              <a:t>60</a:t>
            </a:r>
            <a:r>
              <a:rPr lang="zh-CN" altLang="en-US" sz="1600" dirty="0">
                <a:ea typeface="宋体" pitchFamily="2" charset="-122"/>
              </a:rPr>
              <a:t>%</a:t>
            </a:r>
          </a:p>
          <a:p>
            <a:r>
              <a:rPr lang="zh-CN" altLang="en-US" sz="1600" dirty="0" smtClean="0">
                <a:ea typeface="宋体" pitchFamily="2" charset="-122"/>
              </a:rPr>
              <a:t>·</a:t>
            </a:r>
            <a:r>
              <a:rPr lang="en-US" altLang="zh-CN" sz="1600" dirty="0" smtClean="0">
                <a:ea typeface="宋体" pitchFamily="2" charset="-122"/>
              </a:rPr>
              <a:t>slot range</a:t>
            </a:r>
            <a:r>
              <a:rPr lang="zh-CN" altLang="en-US" sz="1600" dirty="0" smtClean="0">
                <a:ea typeface="宋体" pitchFamily="2" charset="-122"/>
              </a:rPr>
              <a:t>：</a:t>
            </a:r>
            <a:r>
              <a:rPr lang="zh-CN" altLang="en-US" sz="1600" dirty="0">
                <a:ea typeface="宋体" pitchFamily="2" charset="-122"/>
              </a:rPr>
              <a:t>0.1-2.0mm</a:t>
            </a:r>
          </a:p>
          <a:p>
            <a:r>
              <a:rPr lang="zh-CN" altLang="en-US" sz="1600" dirty="0" smtClean="0">
                <a:ea typeface="宋体" pitchFamily="2" charset="-122"/>
              </a:rPr>
              <a:t>·</a:t>
            </a:r>
            <a:r>
              <a:rPr lang="en-US" altLang="zh-CN" sz="1600" dirty="0" smtClean="0">
                <a:ea typeface="宋体" pitchFamily="2" charset="-122"/>
              </a:rPr>
              <a:t>length</a:t>
            </a:r>
            <a:r>
              <a:rPr lang="zh-CN" altLang="en-US" sz="1600" dirty="0" smtClean="0">
                <a:ea typeface="宋体" pitchFamily="2" charset="-122"/>
              </a:rPr>
              <a:t>(</a:t>
            </a:r>
            <a:r>
              <a:rPr lang="zh-CN" altLang="en-US" sz="1600" dirty="0">
                <a:ea typeface="宋体" pitchFamily="2" charset="-122"/>
              </a:rPr>
              <a:t>m)：</a:t>
            </a:r>
            <a:r>
              <a:rPr lang="zh-CN" altLang="en-US" sz="1600" dirty="0" smtClean="0">
                <a:ea typeface="宋体" pitchFamily="2" charset="-122"/>
              </a:rPr>
              <a:t>1</a:t>
            </a:r>
            <a:r>
              <a:rPr lang="en-US" altLang="zh-CN" sz="1600" dirty="0" smtClean="0">
                <a:ea typeface="宋体" pitchFamily="2" charset="-122"/>
              </a:rPr>
              <a:t>.</a:t>
            </a:r>
            <a:r>
              <a:rPr lang="zh-CN" altLang="en-US" sz="1600" dirty="0" smtClean="0">
                <a:ea typeface="宋体" pitchFamily="2" charset="-122"/>
              </a:rPr>
              <a:t>8，3</a:t>
            </a:r>
            <a:r>
              <a:rPr lang="en-US" altLang="zh-CN" sz="1600" dirty="0" smtClean="0">
                <a:ea typeface="宋体" pitchFamily="2" charset="-122"/>
              </a:rPr>
              <a:t>.</a:t>
            </a:r>
            <a:r>
              <a:rPr lang="zh-CN" altLang="en-US" sz="1600" dirty="0" smtClean="0">
                <a:ea typeface="宋体" pitchFamily="2" charset="-122"/>
              </a:rPr>
              <a:t>0，6.0，9.0，12.0</a:t>
            </a:r>
            <a:r>
              <a:rPr lang="en-US" altLang="zh-CN" sz="1600" dirty="0" smtClean="0">
                <a:ea typeface="宋体" pitchFamily="2" charset="-122"/>
              </a:rPr>
              <a:t>, etc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4549" y="1544566"/>
            <a:ext cx="3976808" cy="17799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703" y="4108862"/>
            <a:ext cx="4441582" cy="212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5663" y="260649"/>
            <a:ext cx="5417017" cy="527516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ea typeface="宋体" pitchFamily="2" charset="-122"/>
              </a:rPr>
              <a:t>Product: Compound layers screen pipes</a:t>
            </a:r>
            <a:endParaRPr lang="zh-CN" altLang="en-US" b="1" dirty="0"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5715" y="1120804"/>
            <a:ext cx="3686289" cy="26212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4019" y="2109595"/>
            <a:ext cx="5727007" cy="332707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b="1" dirty="0" smtClean="0">
                <a:ea typeface="宋体" pitchFamily="2" charset="-122"/>
              </a:rPr>
              <a:t>Descriptions:</a:t>
            </a:r>
            <a:endParaRPr lang="zh-CN" altLang="en-US" sz="1600" dirty="0">
              <a:ea typeface="宋体" pitchFamily="2" charset="-122"/>
            </a:endParaRPr>
          </a:p>
          <a:p>
            <a:r>
              <a:rPr lang="en-US" altLang="zh-CN" sz="1600" dirty="0" smtClean="0">
                <a:ea typeface="宋体" pitchFamily="2" charset="-122"/>
              </a:rPr>
              <a:t>Compound layers screen pipes have high performance filtering medias &amp; high efficiency structures. Composited of base pipe, multi-layers filter screens &amp;outside protection layer.</a:t>
            </a:r>
            <a:endParaRPr lang="zh-CN" altLang="en-US" sz="1600" dirty="0">
              <a:ea typeface="宋体" pitchFamily="2" charset="-122"/>
            </a:endParaRPr>
          </a:p>
          <a:p>
            <a:r>
              <a:rPr lang="zh-CN" altLang="en-US" sz="1600" dirty="0" smtClean="0">
                <a:ea typeface="宋体" pitchFamily="2" charset="-122"/>
              </a:rPr>
              <a:t>·</a:t>
            </a:r>
            <a:r>
              <a:rPr lang="en-US" altLang="zh-CN" sz="1600" dirty="0" smtClean="0">
                <a:ea typeface="宋体" pitchFamily="2" charset="-122"/>
              </a:rPr>
              <a:t>Base pipe: oil pipe with </a:t>
            </a:r>
            <a:r>
              <a:rPr lang="zh-CN" altLang="en-US" sz="1600" dirty="0" smtClean="0">
                <a:ea typeface="宋体" pitchFamily="2" charset="-122"/>
              </a:rPr>
              <a:t>6</a:t>
            </a:r>
            <a:r>
              <a:rPr lang="zh-CN" altLang="en-US" sz="1600" dirty="0">
                <a:ea typeface="宋体" pitchFamily="2" charset="-122"/>
              </a:rPr>
              <a:t>-7</a:t>
            </a:r>
            <a:r>
              <a:rPr lang="zh-CN" altLang="en-US" sz="1600" dirty="0" smtClean="0">
                <a:ea typeface="宋体" pitchFamily="2" charset="-122"/>
              </a:rPr>
              <a:t>% </a:t>
            </a:r>
            <a:r>
              <a:rPr lang="en-US" altLang="zh-CN" sz="1600" dirty="0" smtClean="0">
                <a:ea typeface="宋体" pitchFamily="2" charset="-122"/>
              </a:rPr>
              <a:t>open area</a:t>
            </a:r>
            <a:endParaRPr lang="zh-CN" altLang="en-US" sz="1600" dirty="0">
              <a:ea typeface="宋体" pitchFamily="2" charset="-122"/>
            </a:endParaRPr>
          </a:p>
          <a:p>
            <a:r>
              <a:rPr lang="zh-CN" altLang="en-US" sz="1600" dirty="0" smtClean="0">
                <a:ea typeface="宋体" pitchFamily="2" charset="-122"/>
              </a:rPr>
              <a:t>·</a:t>
            </a:r>
            <a:r>
              <a:rPr lang="en-US" altLang="zh-CN" sz="1600" dirty="0" smtClean="0">
                <a:ea typeface="宋体" pitchFamily="2" charset="-122"/>
              </a:rPr>
              <a:t>Grades</a:t>
            </a:r>
            <a:r>
              <a:rPr lang="zh-CN" altLang="en-US" sz="1600" dirty="0" smtClean="0">
                <a:ea typeface="宋体" pitchFamily="2" charset="-122"/>
              </a:rPr>
              <a:t>：</a:t>
            </a:r>
            <a:r>
              <a:rPr lang="zh-CN" altLang="en-US" sz="1600" dirty="0">
                <a:ea typeface="宋体" pitchFamily="2" charset="-122"/>
              </a:rPr>
              <a:t>L80，13Cr</a:t>
            </a:r>
            <a:r>
              <a:rPr lang="zh-CN" altLang="en-US" sz="1600" dirty="0" smtClean="0">
                <a:ea typeface="宋体" pitchFamily="2" charset="-122"/>
              </a:rPr>
              <a:t>，</a:t>
            </a:r>
            <a:r>
              <a:rPr lang="en-US" altLang="zh-CN" sz="1600" dirty="0" smtClean="0">
                <a:ea typeface="宋体" pitchFamily="2" charset="-122"/>
              </a:rPr>
              <a:t>super</a:t>
            </a:r>
            <a:r>
              <a:rPr lang="zh-CN" altLang="en-US" sz="1600" dirty="0" smtClean="0">
                <a:ea typeface="宋体" pitchFamily="2" charset="-122"/>
              </a:rPr>
              <a:t>13</a:t>
            </a:r>
            <a:r>
              <a:rPr lang="zh-CN" altLang="en-US" sz="1600" dirty="0">
                <a:ea typeface="宋体" pitchFamily="2" charset="-122"/>
              </a:rPr>
              <a:t>Cr</a:t>
            </a:r>
          </a:p>
          <a:p>
            <a:r>
              <a:rPr lang="zh-CN" altLang="en-US" sz="1600" dirty="0" smtClean="0">
                <a:ea typeface="宋体" pitchFamily="2" charset="-122"/>
              </a:rPr>
              <a:t>·</a:t>
            </a:r>
            <a:r>
              <a:rPr lang="en-US" altLang="zh-CN" sz="1600" dirty="0" smtClean="0">
                <a:ea typeface="宋体" pitchFamily="2" charset="-122"/>
              </a:rPr>
              <a:t>connections</a:t>
            </a:r>
            <a:r>
              <a:rPr lang="zh-CN" altLang="en-US" sz="1600" dirty="0" smtClean="0">
                <a:ea typeface="宋体" pitchFamily="2" charset="-122"/>
              </a:rPr>
              <a:t>：API </a:t>
            </a:r>
            <a:r>
              <a:rPr lang="en-US" altLang="zh-CN" sz="1600" dirty="0" smtClean="0">
                <a:ea typeface="宋体" pitchFamily="2" charset="-122"/>
              </a:rPr>
              <a:t>&amp; premium .</a:t>
            </a:r>
            <a:endParaRPr lang="zh-CN" altLang="en-US" sz="1600" dirty="0">
              <a:ea typeface="宋体" pitchFamily="2" charset="-122"/>
            </a:endParaRPr>
          </a:p>
          <a:p>
            <a:r>
              <a:rPr lang="zh-CN" altLang="en-US" sz="1600" dirty="0" smtClean="0">
                <a:ea typeface="宋体" pitchFamily="2" charset="-122"/>
              </a:rPr>
              <a:t>·</a:t>
            </a:r>
            <a:r>
              <a:rPr lang="en-US" altLang="zh-CN" sz="1600" dirty="0" smtClean="0">
                <a:ea typeface="宋体" pitchFamily="2" charset="-122"/>
              </a:rPr>
              <a:t>materials</a:t>
            </a:r>
            <a:r>
              <a:rPr lang="zh-CN" altLang="en-US" sz="1600" dirty="0" smtClean="0">
                <a:ea typeface="宋体" pitchFamily="2" charset="-122"/>
              </a:rPr>
              <a:t>：</a:t>
            </a:r>
            <a:r>
              <a:rPr lang="zh-CN" altLang="en-US" sz="1600" dirty="0">
                <a:ea typeface="宋体" pitchFamily="2" charset="-122"/>
              </a:rPr>
              <a:t>SS304，316L</a:t>
            </a:r>
          </a:p>
          <a:p>
            <a:r>
              <a:rPr lang="zh-CN" altLang="en-US" sz="1600" dirty="0" smtClean="0">
                <a:ea typeface="宋体" pitchFamily="2" charset="-122"/>
              </a:rPr>
              <a:t>·</a:t>
            </a:r>
            <a:r>
              <a:rPr lang="en-US" altLang="zh-CN" sz="1600" dirty="0" smtClean="0">
                <a:ea typeface="宋体" pitchFamily="2" charset="-122"/>
              </a:rPr>
              <a:t>filter type</a:t>
            </a:r>
            <a:r>
              <a:rPr lang="zh-CN" altLang="en-US" sz="1600" dirty="0" smtClean="0">
                <a:ea typeface="宋体" pitchFamily="2" charset="-122"/>
              </a:rPr>
              <a:t>：</a:t>
            </a:r>
            <a:r>
              <a:rPr lang="en-US" altLang="zh-CN" sz="1600" dirty="0" smtClean="0">
                <a:ea typeface="宋体" pitchFamily="2" charset="-122"/>
              </a:rPr>
              <a:t>wired or sintering</a:t>
            </a:r>
            <a:endParaRPr lang="zh-CN" altLang="en-US" sz="1600" dirty="0">
              <a:ea typeface="宋体" pitchFamily="2" charset="-122"/>
            </a:endParaRPr>
          </a:p>
          <a:p>
            <a:r>
              <a:rPr lang="zh-CN" altLang="en-US" sz="1600" dirty="0" smtClean="0">
                <a:ea typeface="宋体" pitchFamily="2" charset="-122"/>
              </a:rPr>
              <a:t>·</a:t>
            </a:r>
            <a:r>
              <a:rPr lang="en-US" altLang="zh-CN" sz="1600" dirty="0" smtClean="0">
                <a:ea typeface="宋体" pitchFamily="2" charset="-122"/>
              </a:rPr>
              <a:t>outside layer</a:t>
            </a:r>
            <a:r>
              <a:rPr lang="zh-CN" altLang="en-US" sz="1600" dirty="0" smtClean="0">
                <a:ea typeface="宋体" pitchFamily="2" charset="-122"/>
              </a:rPr>
              <a:t>：20</a:t>
            </a:r>
            <a:r>
              <a:rPr lang="en-US" altLang="zh-CN" sz="1600" dirty="0" smtClean="0">
                <a:ea typeface="宋体" pitchFamily="2" charset="-122"/>
              </a:rPr>
              <a:t>% open area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23803" y="3827190"/>
            <a:ext cx="3098800" cy="38608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/>
              <a:t>规格参数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9651" y="3141364"/>
            <a:ext cx="3578102" cy="3472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459" y="4179249"/>
            <a:ext cx="3580972" cy="22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Inspections</a:t>
            </a:r>
            <a:endParaRPr lang="zh-CN" altLang="en-US" dirty="0">
              <a:ea typeface="宋体" pitchFamily="2" charset="-122"/>
            </a:endParaRPr>
          </a:p>
        </p:txBody>
      </p:sp>
      <p:pic>
        <p:nvPicPr>
          <p:cNvPr id="1027" name="Picture 3" descr="C:\Users\Administrator.SKY-20200423SNI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640" y="1037319"/>
            <a:ext cx="9436285" cy="50309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Others</a:t>
            </a:r>
            <a:r>
              <a:rPr lang="zh-CN" altLang="en-US" b="1" dirty="0" smtClean="0">
                <a:ea typeface="宋体" pitchFamily="2" charset="-122"/>
              </a:rPr>
              <a:t>：</a:t>
            </a:r>
            <a:r>
              <a:rPr lang="en-US" altLang="zh-CN" b="1" dirty="0" smtClean="0">
                <a:ea typeface="宋体" pitchFamily="2" charset="-122"/>
              </a:rPr>
              <a:t>OCTG accessories</a:t>
            </a:r>
            <a:endParaRPr lang="zh-CN" altLang="en-US" b="1" dirty="0">
              <a:ea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62513" y="1649101"/>
            <a:ext cx="2266271" cy="3187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8267" y="2109582"/>
            <a:ext cx="2246284" cy="22772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690" y="2109503"/>
            <a:ext cx="3249173" cy="223511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80300" y="5157822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Couplings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012237" y="515954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Pup Joints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968573" y="5159556"/>
            <a:ext cx="2540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Thread Protectors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Others</a:t>
            </a:r>
            <a:r>
              <a:rPr lang="zh-CN" altLang="en-US" b="1" dirty="0" smtClean="0">
                <a:ea typeface="宋体" pitchFamily="2" charset="-122"/>
              </a:rPr>
              <a:t>：</a:t>
            </a:r>
            <a:r>
              <a:rPr lang="en-US" altLang="zh-CN" b="1" dirty="0" smtClean="0">
                <a:ea typeface="宋体" pitchFamily="2" charset="-122"/>
              </a:rPr>
              <a:t>OCTG accessories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5190" y="1908659"/>
            <a:ext cx="2825792" cy="237719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077934" y="5112163"/>
            <a:ext cx="2540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ea typeface="宋体" pitchFamily="2" charset="-122"/>
              </a:rPr>
              <a:t>X-Over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4560118" y="5049899"/>
            <a:ext cx="3135086" cy="792761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Mechanical thread protector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76141" y="5113886"/>
            <a:ext cx="2540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Stabbing guide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7924" y="1899420"/>
            <a:ext cx="3180919" cy="23856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Administrator.SKY-20200423SNI\Desktop\HTB1X6OQajDuK1RjSszdq6xGLpX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335" y="1925036"/>
            <a:ext cx="2756703" cy="2373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37"/>
            <a:ext cx="6698265" cy="69143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97539" y="-64700"/>
            <a:ext cx="7522307" cy="6955877"/>
          </a:xfrm>
          <a:custGeom>
            <a:avLst/>
            <a:gdLst>
              <a:gd name="connsiteX0" fmla="*/ 0 w 5436096"/>
              <a:gd name="connsiteY0" fmla="*/ 0 h 5142453"/>
              <a:gd name="connsiteX1" fmla="*/ 5436096 w 5436096"/>
              <a:gd name="connsiteY1" fmla="*/ 0 h 5142453"/>
              <a:gd name="connsiteX2" fmla="*/ 5436096 w 5436096"/>
              <a:gd name="connsiteY2" fmla="*/ 5142453 h 5142453"/>
              <a:gd name="connsiteX3" fmla="*/ 0 w 5436096"/>
              <a:gd name="connsiteY3" fmla="*/ 5142453 h 5142453"/>
              <a:gd name="connsiteX4" fmla="*/ 0 w 5436096"/>
              <a:gd name="connsiteY4" fmla="*/ 0 h 5142453"/>
              <a:gd name="connsiteX0-1" fmla="*/ 0 w 5436096"/>
              <a:gd name="connsiteY0-2" fmla="*/ 0 h 5152502"/>
              <a:gd name="connsiteX1-3" fmla="*/ 5436096 w 5436096"/>
              <a:gd name="connsiteY1-4" fmla="*/ 0 h 5152502"/>
              <a:gd name="connsiteX2-5" fmla="*/ 5436096 w 5436096"/>
              <a:gd name="connsiteY2-6" fmla="*/ 5142453 h 5152502"/>
              <a:gd name="connsiteX3-7" fmla="*/ 1808703 w 5436096"/>
              <a:gd name="connsiteY3-8" fmla="*/ 5152502 h 5152502"/>
              <a:gd name="connsiteX4-9" fmla="*/ 0 w 5436096"/>
              <a:gd name="connsiteY4-10" fmla="*/ 0 h 5152502"/>
              <a:gd name="connsiteX0-11" fmla="*/ 0 w 4823147"/>
              <a:gd name="connsiteY0-12" fmla="*/ 10049 h 5152502"/>
              <a:gd name="connsiteX1-13" fmla="*/ 4823147 w 4823147"/>
              <a:gd name="connsiteY1-14" fmla="*/ 0 h 5152502"/>
              <a:gd name="connsiteX2-15" fmla="*/ 4823147 w 4823147"/>
              <a:gd name="connsiteY2-16" fmla="*/ 5142453 h 5152502"/>
              <a:gd name="connsiteX3-17" fmla="*/ 1195754 w 4823147"/>
              <a:gd name="connsiteY3-18" fmla="*/ 5152502 h 5152502"/>
              <a:gd name="connsiteX4-19" fmla="*/ 0 w 4823147"/>
              <a:gd name="connsiteY4-20" fmla="*/ 10049 h 5152502"/>
              <a:gd name="connsiteX0-21" fmla="*/ 0 w 4578898"/>
              <a:gd name="connsiteY0-22" fmla="*/ 125 h 5152502"/>
              <a:gd name="connsiteX1-23" fmla="*/ 4578898 w 4578898"/>
              <a:gd name="connsiteY1-24" fmla="*/ 0 h 5152502"/>
              <a:gd name="connsiteX2-25" fmla="*/ 4578898 w 4578898"/>
              <a:gd name="connsiteY2-26" fmla="*/ 5142453 h 5152502"/>
              <a:gd name="connsiteX3-27" fmla="*/ 951505 w 4578898"/>
              <a:gd name="connsiteY3-28" fmla="*/ 5152502 h 5152502"/>
              <a:gd name="connsiteX4-29" fmla="*/ 0 w 4578898"/>
              <a:gd name="connsiteY4-30" fmla="*/ 125 h 5152502"/>
              <a:gd name="connsiteX0-31" fmla="*/ 0 w 4663122"/>
              <a:gd name="connsiteY0-32" fmla="*/ 10050 h 5152502"/>
              <a:gd name="connsiteX1-33" fmla="*/ 4663122 w 4663122"/>
              <a:gd name="connsiteY1-34" fmla="*/ 0 h 5152502"/>
              <a:gd name="connsiteX2-35" fmla="*/ 4663122 w 4663122"/>
              <a:gd name="connsiteY2-36" fmla="*/ 5142453 h 5152502"/>
              <a:gd name="connsiteX3-37" fmla="*/ 1035729 w 4663122"/>
              <a:gd name="connsiteY3-38" fmla="*/ 5152502 h 5152502"/>
              <a:gd name="connsiteX4-39" fmla="*/ 0 w 4663122"/>
              <a:gd name="connsiteY4-40" fmla="*/ 10050 h 5152502"/>
              <a:gd name="connsiteX0-41" fmla="*/ 0 w 4663122"/>
              <a:gd name="connsiteY0-42" fmla="*/ 10050 h 5152502"/>
              <a:gd name="connsiteX1-43" fmla="*/ 4663122 w 4663122"/>
              <a:gd name="connsiteY1-44" fmla="*/ 0 h 5152502"/>
              <a:gd name="connsiteX2-45" fmla="*/ 4663122 w 4663122"/>
              <a:gd name="connsiteY2-46" fmla="*/ 5142453 h 5152502"/>
              <a:gd name="connsiteX3-47" fmla="*/ 1002507 w 4663122"/>
              <a:gd name="connsiteY3-48" fmla="*/ 5152502 h 5152502"/>
              <a:gd name="connsiteX4-49" fmla="*/ 0 w 4663122"/>
              <a:gd name="connsiteY4-50" fmla="*/ 10050 h 5152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63122" h="5152502">
                <a:moveTo>
                  <a:pt x="0" y="10050"/>
                </a:moveTo>
                <a:lnTo>
                  <a:pt x="4663122" y="0"/>
                </a:lnTo>
                <a:lnTo>
                  <a:pt x="4663122" y="5142453"/>
                </a:lnTo>
                <a:lnTo>
                  <a:pt x="1002507" y="5152502"/>
                </a:lnTo>
                <a:lnTo>
                  <a:pt x="0" y="10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0054" y="260648"/>
            <a:ext cx="480053" cy="48005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3587" y="456691"/>
            <a:ext cx="387019" cy="387019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487488" y="274637"/>
            <a:ext cx="10972800" cy="7540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500" b="1" dirty="0" smtClean="0">
                <a:solidFill>
                  <a:prstClr val="white"/>
                </a:solidFill>
                <a:latin typeface="+mj-lt"/>
                <a:ea typeface="Arial Unicode MS" pitchFamily="34" charset="-122"/>
                <a:cs typeface="Arial Unicode MS" pitchFamily="34" charset="-122"/>
              </a:rPr>
              <a:t>Catalogue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6702888" y="1724132"/>
            <a:ext cx="5136604" cy="57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116859" tIns="58429" rIns="116859" bIns="58429">
            <a:spAutoFit/>
          </a:bodyPr>
          <a:lstStyle/>
          <a:p>
            <a:pPr lvl="0" defTabSz="1219200" fontAlgn="base">
              <a:lnSpc>
                <a:spcPct val="120000"/>
              </a:lnSpc>
              <a:defRPr/>
            </a:pPr>
            <a:r>
              <a:rPr lang="en-US" altLang="zh-CN" sz="2670" b="1" dirty="0" smtClean="0">
                <a:solidFill>
                  <a:schemeClr val="bg1"/>
                </a:solidFill>
                <a:ea typeface="宋体" pitchFamily="2" charset="-122"/>
              </a:rPr>
              <a:t>Facilities</a:t>
            </a:r>
          </a:p>
        </p:txBody>
      </p:sp>
      <p:sp>
        <p:nvSpPr>
          <p:cNvPr id="12" name="WordArt 20"/>
          <p:cNvSpPr>
            <a:spLocks noChangeArrowheads="1" noChangeShapeType="1" noTextEdit="1"/>
          </p:cNvSpPr>
          <p:nvPr/>
        </p:nvSpPr>
        <p:spPr bwMode="auto">
          <a:xfrm>
            <a:off x="5999990" y="1459077"/>
            <a:ext cx="299113" cy="563921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16859" tIns="58429" rIns="116859" bIns="5842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53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383240" y="858428"/>
            <a:ext cx="4863347" cy="57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116859" tIns="58429" rIns="116859" bIns="58429">
            <a:spAutoFit/>
          </a:bodyPr>
          <a:lstStyle/>
          <a:p>
            <a:pPr marL="0" marR="0" lvl="0" indent="0" algn="l" defTabSz="1219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665" b="1" dirty="0" smtClean="0">
                <a:solidFill>
                  <a:prstClr val="white"/>
                </a:solidFill>
                <a:ea typeface="宋体" pitchFamily="2" charset="-122"/>
                <a:sym typeface="Arial" panose="020B0604020202020204" pitchFamily="34" charset="0"/>
              </a:rPr>
              <a:t>Brief</a:t>
            </a:r>
            <a:endParaRPr lang="zh-CN" altLang="en-US" sz="2665" b="1" dirty="0" smtClean="0">
              <a:solidFill>
                <a:prstClr val="white"/>
              </a:solidFill>
              <a:ea typeface="宋体" pitchFamily="2" charset="-122"/>
              <a:sym typeface="Arial" panose="020B0604020202020204" pitchFamily="34" charset="0"/>
            </a:endParaRPr>
          </a:p>
        </p:txBody>
      </p:sp>
      <p:sp>
        <p:nvSpPr>
          <p:cNvPr id="14" name="WordArt 20"/>
          <p:cNvSpPr>
            <a:spLocks noChangeArrowheads="1" noChangeShapeType="1" noTextEdit="1"/>
          </p:cNvSpPr>
          <p:nvPr/>
        </p:nvSpPr>
        <p:spPr bwMode="auto">
          <a:xfrm>
            <a:off x="6246978" y="2535236"/>
            <a:ext cx="398817" cy="563921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16859" tIns="58429" rIns="116859" bIns="5842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53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5" name="WordArt 20"/>
          <p:cNvSpPr>
            <a:spLocks noChangeArrowheads="1" noChangeShapeType="1" noTextEdit="1"/>
          </p:cNvSpPr>
          <p:nvPr/>
        </p:nvSpPr>
        <p:spPr bwMode="auto">
          <a:xfrm>
            <a:off x="6792468" y="4647470"/>
            <a:ext cx="398817" cy="563921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16859" tIns="58429" rIns="116859" bIns="5842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53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7360321" y="3415410"/>
            <a:ext cx="3888465" cy="57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6859" tIns="58429" rIns="116859" bIns="58429">
            <a:spAutoFit/>
          </a:bodyPr>
          <a:lstStyle/>
          <a:p>
            <a:pPr marL="0" marR="0" lvl="0" indent="0" algn="l" defTabSz="1219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65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itchFamily="34" charset="-122"/>
                <a:cs typeface="Arial Unicode MS" pitchFamily="34" charset="-122"/>
              </a:rPr>
              <a:t>Products</a:t>
            </a:r>
            <a:endParaRPr kumimoji="0" lang="zh-CN" altLang="en-US" sz="26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7690250" y="4257063"/>
            <a:ext cx="3888465" cy="57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6859" tIns="58429" rIns="116859" bIns="58429">
            <a:spAutoFit/>
          </a:bodyPr>
          <a:lstStyle/>
          <a:p>
            <a:pPr marL="0" marR="0" lvl="0" indent="0" algn="l" defTabSz="1219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7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itchFamily="34" charset="-122"/>
                <a:cs typeface="Arial Unicode MS" pitchFamily="34" charset="-122"/>
              </a:rPr>
              <a:t>Inspection</a:t>
            </a:r>
            <a:endParaRPr kumimoji="0" lang="zh-CN" altLang="en-US" sz="267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" name="WordArt 20"/>
          <p:cNvSpPr>
            <a:spLocks noChangeArrowheads="1" noChangeShapeType="1" noTextEdit="1"/>
          </p:cNvSpPr>
          <p:nvPr/>
        </p:nvSpPr>
        <p:spPr bwMode="auto">
          <a:xfrm>
            <a:off x="6551622" y="3579210"/>
            <a:ext cx="398817" cy="563921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16859" tIns="58429" rIns="116859" bIns="5842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53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Arial" panose="020B0604020202020204"/>
            </a:endParaRPr>
          </a:p>
        </p:txBody>
      </p:sp>
      <p:pic>
        <p:nvPicPr>
          <p:cNvPr id="20" name="1" descr="D:\360data\重要数据\桌面\66666666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05" y="2084851"/>
            <a:ext cx="2597760" cy="2597760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" descr="D:\360data\重要数据\桌面\5555555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05" y="2084851"/>
            <a:ext cx="2597760" cy="2597760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3" descr="D:\360data\重要数据\桌面\44444444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05" y="2084851"/>
            <a:ext cx="2597760" cy="2597760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4" descr="D:\360data\重要数据\桌面\3333333333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05" y="2084851"/>
            <a:ext cx="2597760" cy="2597760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5" descr="D:\360data\重要数据\桌面\22222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05" y="2084851"/>
            <a:ext cx="2597760" cy="2597760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6" descr="D:\360data\重要数据\桌面\111111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28" y="2096726"/>
            <a:ext cx="2597760" cy="2597760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31584" y="2328739"/>
            <a:ext cx="1808101" cy="1087755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>
              <a:lnSpc>
                <a:spcPct val="120000"/>
              </a:lnSpc>
              <a:buNone/>
            </a:pPr>
            <a:endParaRPr lang="zh-CN" altLang="en-US" dirty="0"/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8008905" y="5181359"/>
            <a:ext cx="3888465" cy="54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6859" tIns="58429" rIns="116859" bIns="58429">
            <a:spAutoFit/>
          </a:bodyPr>
          <a:lstStyle/>
          <a:p>
            <a:r>
              <a:rPr lang="en-US" altLang="zh-CN" sz="2670" b="1" dirty="0" smtClean="0">
                <a:solidFill>
                  <a:schemeClr val="bg1"/>
                </a:solidFill>
                <a:ea typeface="Arial Unicode MS" pitchFamily="34" charset="-122"/>
                <a:cs typeface="Arial Unicode MS" pitchFamily="34" charset="-122"/>
              </a:rPr>
              <a:t>Others</a:t>
            </a:r>
            <a:endParaRPr lang="zh-CN" altLang="en-US" sz="2670" b="1" dirty="0">
              <a:solidFill>
                <a:schemeClr val="bg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7092251" y="2546532"/>
            <a:ext cx="3888465" cy="5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6859" tIns="58429" rIns="116859" bIns="58429">
            <a:spAutoFit/>
          </a:bodyPr>
          <a:lstStyle/>
          <a:p>
            <a:pPr marL="0" marR="0" lvl="0" indent="0" algn="l" defTabSz="1219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665" b="1" dirty="0" smtClean="0">
                <a:solidFill>
                  <a:prstClr val="white"/>
                </a:solidFill>
                <a:ea typeface="Arial Unicode MS" pitchFamily="34" charset="-122"/>
                <a:cs typeface="Arial Unicode MS" pitchFamily="34" charset="-122"/>
              </a:rPr>
              <a:t>Production</a:t>
            </a:r>
            <a:r>
              <a:rPr lang="en-US" altLang="zh-CN" sz="2665" b="1" dirty="0" smtClean="0">
                <a:solidFill>
                  <a:prstClr val="white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665" b="1" dirty="0" smtClean="0">
                <a:solidFill>
                  <a:prstClr val="white"/>
                </a:solidFill>
                <a:ea typeface="宋体" pitchFamily="2" charset="-122"/>
              </a:rPr>
              <a:t>Process</a:t>
            </a:r>
            <a:endParaRPr kumimoji="0" lang="zh-CN" altLang="en-US" sz="26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宋体" pitchFamily="2" charset="-122"/>
            </a:endParaRPr>
          </a:p>
        </p:txBody>
      </p:sp>
    </p:spTree>
  </p:cSld>
  <p:clrMapOvr>
    <a:masterClrMapping/>
  </p:clrMapOvr>
  <p:transition spd="slow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64800000">
                                      <p:cBhvr>
                                        <p:cTn id="10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43200000">
                                      <p:cBhvr>
                                        <p:cTn id="10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3200000">
                                      <p:cBhvr>
                                        <p:cTn id="10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1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 bldLvl="0" autoUpdateAnimBg="0"/>
      <p:bldP spid="12" grpId="0"/>
      <p:bldP spid="13" grpId="0" bldLvl="0" autoUpdateAnimBg="0"/>
      <p:bldP spid="14" grpId="0"/>
      <p:bldP spid="15" grpId="0"/>
      <p:bldP spid="16" grpId="0" bldLvl="0" autoUpdateAnimBg="0"/>
      <p:bldP spid="17" grpId="0" bldLvl="0" autoUpdateAnimBg="0"/>
      <p:bldP spid="18" grpId="0"/>
      <p:bldP spid="28" grpId="0" bldLvl="0" autoUpdateAnimBg="0"/>
      <p:bldP spid="30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Others: Pipe fittings</a:t>
            </a:r>
            <a:endParaRPr lang="zh-CN" altLang="en-US" b="1" dirty="0">
              <a:ea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50" y="1898930"/>
            <a:ext cx="3492266" cy="2619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654" y="1899484"/>
            <a:ext cx="3204788" cy="27602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40113" y="1808101"/>
            <a:ext cx="2922184" cy="294044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16828" y="522174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Flange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926338" y="5223457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Tee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852699" y="5223468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Elbows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o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908" y="249382"/>
            <a:ext cx="8505223" cy="6353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4434" y="4963887"/>
            <a:ext cx="1923798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70" b="1" dirty="0" smtClean="0">
                <a:ea typeface="宋体" pitchFamily="2" charset="-122"/>
              </a:rPr>
              <a:t>Thank you!</a:t>
            </a:r>
            <a:endParaRPr lang="zh-CN" altLang="en-US" sz="2670" b="1" dirty="0">
              <a:ea typeface="宋体" pitchFamily="2" charset="-122"/>
            </a:endParaRPr>
          </a:p>
        </p:txBody>
      </p:sp>
      <p:sp>
        <p:nvSpPr>
          <p:cNvPr id="6" name="椭圆 1"/>
          <p:cNvSpPr>
            <a:spLocks noChangeArrowheads="1"/>
          </p:cNvSpPr>
          <p:nvPr/>
        </p:nvSpPr>
        <p:spPr bwMode="auto">
          <a:xfrm>
            <a:off x="3803056" y="386065"/>
            <a:ext cx="4110710" cy="4112197"/>
          </a:xfrm>
          <a:prstGeom prst="ellipse">
            <a:avLst/>
          </a:prstGeom>
          <a:gradFill>
            <a:gsLst>
              <a:gs pos="22000">
                <a:schemeClr val="bg1">
                  <a:alpha val="40000"/>
                </a:schemeClr>
              </a:gs>
              <a:gs pos="50000">
                <a:srgbClr val="FFFFFF">
                  <a:alpha val="10000"/>
                </a:srgbClr>
              </a:gs>
              <a:gs pos="50000">
                <a:schemeClr val="bg1">
                  <a:alpha val="20000"/>
                </a:schemeClr>
              </a:gs>
              <a:gs pos="15000">
                <a:schemeClr val="bg1">
                  <a:alpha val="87000"/>
                </a:schemeClr>
              </a:gs>
            </a:gsLst>
            <a:lin ang="2700000" scaled="0"/>
          </a:gradFill>
          <a:ln>
            <a:gradFill>
              <a:gsLst>
                <a:gs pos="75000">
                  <a:srgbClr val="F0F0F0"/>
                </a:gs>
                <a:gs pos="50000">
                  <a:srgbClr val="C8C8C8"/>
                </a:gs>
                <a:gs pos="25000">
                  <a:srgbClr val="F0F0F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2700000" scaled="0"/>
            </a:gradFill>
          </a:ln>
          <a:effectLst>
            <a:outerShdw blurRad="228600" dist="889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>
              <a:solidFill>
                <a:prstClr val="white"/>
              </a:solidFill>
              <a:sym typeface="宋体" pitchFamily="2" charset="-122"/>
            </a:endParaRPr>
          </a:p>
        </p:txBody>
      </p:sp>
      <p:pic>
        <p:nvPicPr>
          <p:cNvPr id="2053" name="Picture 5" descr="C:\Users\Administrator.SKY-20200423SNI\Desktop\FAB0F5AB-CA6F-42b1-97DA-3444220776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904" y="261257"/>
            <a:ext cx="4527570" cy="452757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37613" y="1436912"/>
            <a:ext cx="3966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Partner (Tianjin) Oilfield Technology Services Co., </a:t>
            </a:r>
            <a:r>
              <a:rPr lang="en-US" altLang="zh-CN" dirty="0" smtClean="0"/>
              <a:t>Ltd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Contacts: Mr. Brian Qiang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dirty="0" smtClean="0"/>
              <a:t>Cell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15132768866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dirty="0" smtClean="0"/>
              <a:t>Email</a:t>
            </a:r>
            <a:r>
              <a:rPr lang="zh-CN" altLang="en-US" dirty="0" smtClean="0"/>
              <a:t>：</a:t>
            </a:r>
            <a:r>
              <a:rPr lang="en-US" altLang="zh-CN" dirty="0" smtClean="0"/>
              <a:t>qml@partnertj.com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1026" name="Picture 2" descr="G:\cpan\询盘客户汇总\帕顿简介，宣传册，公章，合同章\帕顿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514" y="176379"/>
            <a:ext cx="2496684" cy="48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60"/>
          <p:cNvSpPr>
            <a:spLocks noChangeArrowheads="1"/>
          </p:cNvSpPr>
          <p:nvPr/>
        </p:nvSpPr>
        <p:spPr bwMode="auto">
          <a:xfrm>
            <a:off x="903035" y="1028733"/>
            <a:ext cx="10657184" cy="4896544"/>
          </a:xfrm>
          <a:custGeom>
            <a:avLst/>
            <a:gdLst>
              <a:gd name="connsiteX0" fmla="*/ 0 w 7260238"/>
              <a:gd name="connsiteY0" fmla="*/ 0 h 3090960"/>
              <a:gd name="connsiteX1" fmla="*/ 7260238 w 7260238"/>
              <a:gd name="connsiteY1" fmla="*/ 0 h 3090960"/>
              <a:gd name="connsiteX2" fmla="*/ 7260238 w 7260238"/>
              <a:gd name="connsiteY2" fmla="*/ 3090960 h 3090960"/>
              <a:gd name="connsiteX3" fmla="*/ 0 w 7260238"/>
              <a:gd name="connsiteY3" fmla="*/ 3090960 h 3090960"/>
              <a:gd name="connsiteX4" fmla="*/ 0 w 7260238"/>
              <a:gd name="connsiteY4" fmla="*/ 0 h 3090960"/>
              <a:gd name="connsiteX0-1" fmla="*/ 0 w 7260238"/>
              <a:gd name="connsiteY0-2" fmla="*/ 0 h 3090960"/>
              <a:gd name="connsiteX1-3" fmla="*/ 7260238 w 7260238"/>
              <a:gd name="connsiteY1-4" fmla="*/ 0 h 3090960"/>
              <a:gd name="connsiteX2-5" fmla="*/ 7260238 w 7260238"/>
              <a:gd name="connsiteY2-6" fmla="*/ 3090960 h 3090960"/>
              <a:gd name="connsiteX3-7" fmla="*/ 666205 w 7260238"/>
              <a:gd name="connsiteY3-8" fmla="*/ 3090960 h 3090960"/>
              <a:gd name="connsiteX4-9" fmla="*/ 0 w 7260238"/>
              <a:gd name="connsiteY4-10" fmla="*/ 0 h 3090960"/>
              <a:gd name="connsiteX0-11" fmla="*/ 0 w 7260238"/>
              <a:gd name="connsiteY0-12" fmla="*/ 0 h 3141760"/>
              <a:gd name="connsiteX1-13" fmla="*/ 7260238 w 7260238"/>
              <a:gd name="connsiteY1-14" fmla="*/ 0 h 3141760"/>
              <a:gd name="connsiteX2-15" fmla="*/ 7031638 w 7260238"/>
              <a:gd name="connsiteY2-16" fmla="*/ 3141760 h 3141760"/>
              <a:gd name="connsiteX3-17" fmla="*/ 666205 w 7260238"/>
              <a:gd name="connsiteY3-18" fmla="*/ 3090960 h 3141760"/>
              <a:gd name="connsiteX4-19" fmla="*/ 0 w 7260238"/>
              <a:gd name="connsiteY4-20" fmla="*/ 0 h 3141760"/>
              <a:gd name="connsiteX0-21" fmla="*/ 0 w 7454971"/>
              <a:gd name="connsiteY0-22" fmla="*/ 0 h 3141760"/>
              <a:gd name="connsiteX1-23" fmla="*/ 7454971 w 7454971"/>
              <a:gd name="connsiteY1-24" fmla="*/ 0 h 3141760"/>
              <a:gd name="connsiteX2-25" fmla="*/ 7031638 w 7454971"/>
              <a:gd name="connsiteY2-26" fmla="*/ 3141760 h 3141760"/>
              <a:gd name="connsiteX3-27" fmla="*/ 666205 w 7454971"/>
              <a:gd name="connsiteY3-28" fmla="*/ 3090960 h 3141760"/>
              <a:gd name="connsiteX4-29" fmla="*/ 0 w 7454971"/>
              <a:gd name="connsiteY4-30" fmla="*/ 0 h 3141760"/>
              <a:gd name="connsiteX0-31" fmla="*/ 0 w 7454971"/>
              <a:gd name="connsiteY0-32" fmla="*/ 0 h 3353427"/>
              <a:gd name="connsiteX1-33" fmla="*/ 7454971 w 7454971"/>
              <a:gd name="connsiteY1-34" fmla="*/ 211667 h 3353427"/>
              <a:gd name="connsiteX2-35" fmla="*/ 7031638 w 7454971"/>
              <a:gd name="connsiteY2-36" fmla="*/ 3353427 h 3353427"/>
              <a:gd name="connsiteX3-37" fmla="*/ 666205 w 7454971"/>
              <a:gd name="connsiteY3-38" fmla="*/ 3302627 h 3353427"/>
              <a:gd name="connsiteX4-39" fmla="*/ 0 w 7454971"/>
              <a:gd name="connsiteY4-40" fmla="*/ 0 h 33534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54971" h="3353427">
                <a:moveTo>
                  <a:pt x="0" y="0"/>
                </a:moveTo>
                <a:lnTo>
                  <a:pt x="7454971" y="211667"/>
                </a:lnTo>
                <a:lnTo>
                  <a:pt x="7031638" y="3353427"/>
                </a:lnTo>
                <a:lnTo>
                  <a:pt x="666205" y="33026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000"/>
            </a:schemeClr>
          </a:solidFill>
          <a:ln w="12700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defTabSz="1219200">
              <a:defRPr/>
            </a:pPr>
            <a:r>
              <a:rPr lang="en-US" dirty="0" smtClean="0"/>
              <a:t>  </a:t>
            </a:r>
          </a:p>
          <a:p>
            <a:pPr defTabSz="1219200">
              <a:defRPr/>
            </a:pPr>
            <a:endParaRPr lang="en-US" dirty="0" smtClean="0"/>
          </a:p>
          <a:p>
            <a:pPr marL="1476000" defTabSz="1219200">
              <a:defRPr/>
            </a:pPr>
            <a:r>
              <a:rPr lang="en-US" dirty="0" smtClean="0"/>
              <a:t>Partner (Tianjin) Oilfield Technology Services Co., Ltd. is a qualified supplier of CNOOC &amp; COSL. Our main product is API OCTG, Premium connection product &amp; sand control screen pipes.</a:t>
            </a:r>
          </a:p>
          <a:p>
            <a:pPr marL="1476000" defTabSz="1219200">
              <a:defRPr/>
            </a:pPr>
            <a:r>
              <a:rPr lang="en-US" dirty="0" smtClean="0"/>
              <a:t> </a:t>
            </a:r>
          </a:p>
          <a:p>
            <a:pPr marL="1476000" defTabSz="1219200">
              <a:defRPr/>
            </a:pPr>
            <a:r>
              <a:rPr lang="en-US" dirty="0" smtClean="0"/>
              <a:t>At the same time we can provide oil tools &amp; equipment rental and maintenance services.</a:t>
            </a:r>
          </a:p>
          <a:p>
            <a:pPr marL="1476000" defTabSz="1219200">
              <a:defRPr/>
            </a:pPr>
            <a:endParaRPr lang="en-US" dirty="0" smtClean="0"/>
          </a:p>
          <a:p>
            <a:pPr marL="1476000" defTabSz="1219200">
              <a:defRPr/>
            </a:pPr>
            <a:r>
              <a:rPr lang="en-US" dirty="0" smtClean="0"/>
              <a:t>To provide one-stop solution for users, we established partnership with  many large enterprises in China. </a:t>
            </a:r>
          </a:p>
          <a:p>
            <a:pPr marL="1476000" defTabSz="1219200">
              <a:defRPr/>
            </a:pPr>
            <a:endParaRPr lang="en-US" dirty="0" smtClean="0"/>
          </a:p>
          <a:p>
            <a:pPr marL="1476000" defTabSz="1219200">
              <a:defRPr/>
            </a:pPr>
            <a:r>
              <a:rPr lang="en-US" dirty="0" smtClean="0"/>
              <a:t>We have set up products processing base in both Tianjin and Cangzhou City. We enforced our relationship with TPCO &amp; VALIN Hengyang steel and other large state-owned enterprises to </a:t>
            </a:r>
          </a:p>
          <a:p>
            <a:pPr marL="1476000" defTabSz="1219200">
              <a:defRPr/>
            </a:pPr>
            <a:r>
              <a:rPr lang="en-US" dirty="0" smtClean="0"/>
              <a:t>serve our client better. Especially in boiler pipe &amp; pipe fittings.</a:t>
            </a:r>
            <a:br>
              <a:rPr lang="en-US" dirty="0" smtClean="0"/>
            </a:br>
            <a:endParaRPr lang="en-US" dirty="0" smtClean="0"/>
          </a:p>
          <a:p>
            <a:pPr lvl="0" defTabSz="1219200">
              <a:defRPr/>
            </a:pP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1662" y="3037221"/>
            <a:ext cx="2875549" cy="33432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33262" y="2602903"/>
            <a:ext cx="6028364" cy="407812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endParaRPr lang="zh-CN" altLang="zh-CN" sz="1600" dirty="0"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764" y="225631"/>
            <a:ext cx="2826327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70" b="1" dirty="0" smtClean="0">
                <a:latin typeface="+mj-lt"/>
                <a:ea typeface="宋体" pitchFamily="2" charset="-122"/>
              </a:rPr>
              <a:t>Brief</a:t>
            </a:r>
            <a:endParaRPr lang="zh-CN" altLang="en-US" sz="2670" b="1" dirty="0">
              <a:latin typeface="+mj-lt"/>
              <a:ea typeface="宋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60"/>
          <p:cNvSpPr>
            <a:spLocks noChangeArrowheads="1"/>
          </p:cNvSpPr>
          <p:nvPr/>
        </p:nvSpPr>
        <p:spPr bwMode="auto">
          <a:xfrm>
            <a:off x="903035" y="1028733"/>
            <a:ext cx="10657184" cy="4896544"/>
          </a:xfrm>
          <a:custGeom>
            <a:avLst/>
            <a:gdLst>
              <a:gd name="connsiteX0" fmla="*/ 0 w 7260238"/>
              <a:gd name="connsiteY0" fmla="*/ 0 h 3090960"/>
              <a:gd name="connsiteX1" fmla="*/ 7260238 w 7260238"/>
              <a:gd name="connsiteY1" fmla="*/ 0 h 3090960"/>
              <a:gd name="connsiteX2" fmla="*/ 7260238 w 7260238"/>
              <a:gd name="connsiteY2" fmla="*/ 3090960 h 3090960"/>
              <a:gd name="connsiteX3" fmla="*/ 0 w 7260238"/>
              <a:gd name="connsiteY3" fmla="*/ 3090960 h 3090960"/>
              <a:gd name="connsiteX4" fmla="*/ 0 w 7260238"/>
              <a:gd name="connsiteY4" fmla="*/ 0 h 3090960"/>
              <a:gd name="connsiteX0-1" fmla="*/ 0 w 7260238"/>
              <a:gd name="connsiteY0-2" fmla="*/ 0 h 3090960"/>
              <a:gd name="connsiteX1-3" fmla="*/ 7260238 w 7260238"/>
              <a:gd name="connsiteY1-4" fmla="*/ 0 h 3090960"/>
              <a:gd name="connsiteX2-5" fmla="*/ 7260238 w 7260238"/>
              <a:gd name="connsiteY2-6" fmla="*/ 3090960 h 3090960"/>
              <a:gd name="connsiteX3-7" fmla="*/ 666205 w 7260238"/>
              <a:gd name="connsiteY3-8" fmla="*/ 3090960 h 3090960"/>
              <a:gd name="connsiteX4-9" fmla="*/ 0 w 7260238"/>
              <a:gd name="connsiteY4-10" fmla="*/ 0 h 3090960"/>
              <a:gd name="connsiteX0-11" fmla="*/ 0 w 7260238"/>
              <a:gd name="connsiteY0-12" fmla="*/ 0 h 3141760"/>
              <a:gd name="connsiteX1-13" fmla="*/ 7260238 w 7260238"/>
              <a:gd name="connsiteY1-14" fmla="*/ 0 h 3141760"/>
              <a:gd name="connsiteX2-15" fmla="*/ 7031638 w 7260238"/>
              <a:gd name="connsiteY2-16" fmla="*/ 3141760 h 3141760"/>
              <a:gd name="connsiteX3-17" fmla="*/ 666205 w 7260238"/>
              <a:gd name="connsiteY3-18" fmla="*/ 3090960 h 3141760"/>
              <a:gd name="connsiteX4-19" fmla="*/ 0 w 7260238"/>
              <a:gd name="connsiteY4-20" fmla="*/ 0 h 3141760"/>
              <a:gd name="connsiteX0-21" fmla="*/ 0 w 7454971"/>
              <a:gd name="connsiteY0-22" fmla="*/ 0 h 3141760"/>
              <a:gd name="connsiteX1-23" fmla="*/ 7454971 w 7454971"/>
              <a:gd name="connsiteY1-24" fmla="*/ 0 h 3141760"/>
              <a:gd name="connsiteX2-25" fmla="*/ 7031638 w 7454971"/>
              <a:gd name="connsiteY2-26" fmla="*/ 3141760 h 3141760"/>
              <a:gd name="connsiteX3-27" fmla="*/ 666205 w 7454971"/>
              <a:gd name="connsiteY3-28" fmla="*/ 3090960 h 3141760"/>
              <a:gd name="connsiteX4-29" fmla="*/ 0 w 7454971"/>
              <a:gd name="connsiteY4-30" fmla="*/ 0 h 3141760"/>
              <a:gd name="connsiteX0-31" fmla="*/ 0 w 7454971"/>
              <a:gd name="connsiteY0-32" fmla="*/ 0 h 3353427"/>
              <a:gd name="connsiteX1-33" fmla="*/ 7454971 w 7454971"/>
              <a:gd name="connsiteY1-34" fmla="*/ 211667 h 3353427"/>
              <a:gd name="connsiteX2-35" fmla="*/ 7031638 w 7454971"/>
              <a:gd name="connsiteY2-36" fmla="*/ 3353427 h 3353427"/>
              <a:gd name="connsiteX3-37" fmla="*/ 666205 w 7454971"/>
              <a:gd name="connsiteY3-38" fmla="*/ 3302627 h 3353427"/>
              <a:gd name="connsiteX4-39" fmla="*/ 0 w 7454971"/>
              <a:gd name="connsiteY4-40" fmla="*/ 0 h 33534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54971" h="3353427">
                <a:moveTo>
                  <a:pt x="0" y="0"/>
                </a:moveTo>
                <a:lnTo>
                  <a:pt x="7454971" y="211667"/>
                </a:lnTo>
                <a:lnTo>
                  <a:pt x="7031638" y="3353427"/>
                </a:lnTo>
                <a:lnTo>
                  <a:pt x="666205" y="33026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4000"/>
            </a:schemeClr>
          </a:solidFill>
          <a:ln w="12700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99" y="3274727"/>
            <a:ext cx="2875549" cy="33432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8764" y="225631"/>
            <a:ext cx="2826327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70" b="1" dirty="0" smtClean="0">
                <a:latin typeface="+mj-lt"/>
                <a:ea typeface="宋体" pitchFamily="2" charset="-122"/>
              </a:rPr>
              <a:t>Brief</a:t>
            </a:r>
            <a:endParaRPr lang="zh-CN" altLang="en-US" sz="2670" b="1" dirty="0">
              <a:latin typeface="+mj-lt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9199" y="1519526"/>
            <a:ext cx="6615776" cy="41269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00" b="1" dirty="0" smtClean="0">
                <a:solidFill>
                  <a:srgbClr val="000000"/>
                </a:solidFill>
                <a:ea typeface="宋体" pitchFamily="2" charset="-122"/>
              </a:rPr>
              <a:t>Product Range</a:t>
            </a:r>
            <a:endParaRPr lang="zh-CN" altLang="en-US" sz="1600" dirty="0" smtClean="0">
              <a:solidFill>
                <a:srgbClr val="000000"/>
              </a:solidFill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ea typeface="宋体" pitchFamily="2" charset="-122"/>
              </a:rPr>
              <a:t/>
            </a:r>
            <a:br>
              <a:rPr lang="zh-CN" altLang="en-US" sz="1600" dirty="0" smtClean="0">
                <a:solidFill>
                  <a:srgbClr val="000000"/>
                </a:solidFill>
                <a:ea typeface="宋体" pitchFamily="2" charset="-122"/>
              </a:rPr>
            </a:b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1. Casing running tools &amp; equipments. supply, rental &amp; maintenance. </a:t>
            </a:r>
            <a:r>
              <a:rPr lang="zh-CN" altLang="en-US" sz="1600" dirty="0" smtClean="0">
                <a:solidFill>
                  <a:srgbClr val="000000"/>
                </a:solidFill>
                <a:ea typeface="宋体" pitchFamily="2" charset="-122"/>
              </a:rPr>
              <a:t/>
            </a:r>
            <a:br>
              <a:rPr lang="zh-CN" altLang="en-US" sz="1600" dirty="0" smtClean="0">
                <a:solidFill>
                  <a:srgbClr val="000000"/>
                </a:solidFill>
                <a:ea typeface="宋体" pitchFamily="2" charset="-122"/>
              </a:rPr>
            </a:b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2. OCTG(tubing, Casing, DP, Pup joints, X-over), Premium connection (Flush joint, Metal to metal connections )</a:t>
            </a:r>
            <a:r>
              <a:rPr lang="zh-CN" altLang="en-US" sz="1600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&amp; API connections. Processing , repair &amp; maintenance.</a:t>
            </a:r>
            <a:r>
              <a:rPr lang="zh-CN" altLang="en-US" sz="1600" dirty="0" smtClean="0">
                <a:solidFill>
                  <a:srgbClr val="000000"/>
                </a:solidFill>
                <a:ea typeface="宋体" pitchFamily="2" charset="-122"/>
              </a:rPr>
              <a:t/>
            </a:r>
            <a:br>
              <a:rPr lang="zh-CN" altLang="en-US" sz="1600" dirty="0" smtClean="0">
                <a:solidFill>
                  <a:srgbClr val="000000"/>
                </a:solidFill>
                <a:ea typeface="宋体" pitchFamily="2" charset="-122"/>
              </a:rPr>
            </a:b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3. Oil pipe, conductor, insulated tubing, flange &amp; other pipe fittings. Machining, such as perforated hole, laser slotted, cutting, coppering, phosphating, layer for both inside &amp; outside</a:t>
            </a:r>
            <a:r>
              <a:rPr lang="zh-CN" altLang="en-US" sz="1600" dirty="0" smtClean="0">
                <a:solidFill>
                  <a:srgbClr val="000000"/>
                </a:solidFill>
                <a:ea typeface="宋体" pitchFamily="2" charset="-122"/>
              </a:rPr>
              <a:t/>
            </a:r>
            <a:br>
              <a:rPr lang="zh-CN" altLang="en-US" sz="1600" dirty="0" smtClean="0">
                <a:solidFill>
                  <a:srgbClr val="000000"/>
                </a:solidFill>
                <a:ea typeface="宋体" pitchFamily="2" charset="-122"/>
              </a:rPr>
            </a:b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4. OCTG accessories, including couplings, thread protectors, Klepo type/ mechanical type protectors, stabbing guide, as well as other rubber/plastics products. </a:t>
            </a:r>
            <a:r>
              <a:rPr lang="zh-CN" altLang="en-US" sz="1600" dirty="0" smtClean="0">
                <a:solidFill>
                  <a:srgbClr val="000000"/>
                </a:solidFill>
                <a:ea typeface="宋体" pitchFamily="2" charset="-122"/>
              </a:rPr>
              <a:t/>
            </a:r>
            <a:br>
              <a:rPr lang="zh-CN" altLang="en-US" sz="1600" dirty="0" smtClean="0">
                <a:solidFill>
                  <a:srgbClr val="000000"/>
                </a:solidFill>
                <a:ea typeface="宋体" pitchFamily="2" charset="-122"/>
              </a:rPr>
            </a:b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5. Float shoe &amp; collar, liner hangers.</a:t>
            </a:r>
            <a:r>
              <a:rPr lang="zh-CN" altLang="en-US" sz="1600" dirty="0" smtClean="0">
                <a:solidFill>
                  <a:srgbClr val="000000"/>
                </a:solidFill>
                <a:ea typeface="宋体" pitchFamily="2" charset="-122"/>
              </a:rPr>
              <a:t/>
            </a:r>
            <a:br>
              <a:rPr lang="zh-CN" altLang="en-US" sz="1600" dirty="0" smtClean="0">
                <a:solidFill>
                  <a:srgbClr val="000000"/>
                </a:solidFill>
                <a:ea typeface="宋体" pitchFamily="2" charset="-122"/>
              </a:rPr>
            </a:b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6. Rental of drill efficiency tools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.</a:t>
            </a:r>
            <a:endParaRPr lang="zh-CN" altLang="en-US" sz="1600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60"/>
          <p:cNvSpPr>
            <a:spLocks noChangeArrowheads="1"/>
          </p:cNvSpPr>
          <p:nvPr/>
        </p:nvSpPr>
        <p:spPr bwMode="auto">
          <a:xfrm>
            <a:off x="610817" y="636065"/>
            <a:ext cx="11561235" cy="5344003"/>
          </a:xfrm>
          <a:custGeom>
            <a:avLst/>
            <a:gdLst>
              <a:gd name="connsiteX0" fmla="*/ 0 w 7260238"/>
              <a:gd name="connsiteY0" fmla="*/ 0 h 3090960"/>
              <a:gd name="connsiteX1" fmla="*/ 7260238 w 7260238"/>
              <a:gd name="connsiteY1" fmla="*/ 0 h 3090960"/>
              <a:gd name="connsiteX2" fmla="*/ 7260238 w 7260238"/>
              <a:gd name="connsiteY2" fmla="*/ 3090960 h 3090960"/>
              <a:gd name="connsiteX3" fmla="*/ 0 w 7260238"/>
              <a:gd name="connsiteY3" fmla="*/ 3090960 h 3090960"/>
              <a:gd name="connsiteX4" fmla="*/ 0 w 7260238"/>
              <a:gd name="connsiteY4" fmla="*/ 0 h 3090960"/>
              <a:gd name="connsiteX0-1" fmla="*/ 0 w 7260238"/>
              <a:gd name="connsiteY0-2" fmla="*/ 0 h 3090960"/>
              <a:gd name="connsiteX1-3" fmla="*/ 7260238 w 7260238"/>
              <a:gd name="connsiteY1-4" fmla="*/ 0 h 3090960"/>
              <a:gd name="connsiteX2-5" fmla="*/ 7260238 w 7260238"/>
              <a:gd name="connsiteY2-6" fmla="*/ 3090960 h 3090960"/>
              <a:gd name="connsiteX3-7" fmla="*/ 666205 w 7260238"/>
              <a:gd name="connsiteY3-8" fmla="*/ 3090960 h 3090960"/>
              <a:gd name="connsiteX4-9" fmla="*/ 0 w 7260238"/>
              <a:gd name="connsiteY4-10" fmla="*/ 0 h 3090960"/>
              <a:gd name="connsiteX0-11" fmla="*/ 0 w 7260238"/>
              <a:gd name="connsiteY0-12" fmla="*/ 0 h 3141760"/>
              <a:gd name="connsiteX1-13" fmla="*/ 7260238 w 7260238"/>
              <a:gd name="connsiteY1-14" fmla="*/ 0 h 3141760"/>
              <a:gd name="connsiteX2-15" fmla="*/ 7031638 w 7260238"/>
              <a:gd name="connsiteY2-16" fmla="*/ 3141760 h 3141760"/>
              <a:gd name="connsiteX3-17" fmla="*/ 666205 w 7260238"/>
              <a:gd name="connsiteY3-18" fmla="*/ 3090960 h 3141760"/>
              <a:gd name="connsiteX4-19" fmla="*/ 0 w 7260238"/>
              <a:gd name="connsiteY4-20" fmla="*/ 0 h 3141760"/>
              <a:gd name="connsiteX0-21" fmla="*/ 0 w 7454971"/>
              <a:gd name="connsiteY0-22" fmla="*/ 0 h 3141760"/>
              <a:gd name="connsiteX1-23" fmla="*/ 7454971 w 7454971"/>
              <a:gd name="connsiteY1-24" fmla="*/ 0 h 3141760"/>
              <a:gd name="connsiteX2-25" fmla="*/ 7031638 w 7454971"/>
              <a:gd name="connsiteY2-26" fmla="*/ 3141760 h 3141760"/>
              <a:gd name="connsiteX3-27" fmla="*/ 666205 w 7454971"/>
              <a:gd name="connsiteY3-28" fmla="*/ 3090960 h 3141760"/>
              <a:gd name="connsiteX4-29" fmla="*/ 0 w 7454971"/>
              <a:gd name="connsiteY4-30" fmla="*/ 0 h 3141760"/>
              <a:gd name="connsiteX0-31" fmla="*/ 0 w 7454971"/>
              <a:gd name="connsiteY0-32" fmla="*/ 0 h 3353427"/>
              <a:gd name="connsiteX1-33" fmla="*/ 7454971 w 7454971"/>
              <a:gd name="connsiteY1-34" fmla="*/ 211667 h 3353427"/>
              <a:gd name="connsiteX2-35" fmla="*/ 7031638 w 7454971"/>
              <a:gd name="connsiteY2-36" fmla="*/ 3353427 h 3353427"/>
              <a:gd name="connsiteX3-37" fmla="*/ 666205 w 7454971"/>
              <a:gd name="connsiteY3-38" fmla="*/ 3302627 h 3353427"/>
              <a:gd name="connsiteX4-39" fmla="*/ 0 w 7454971"/>
              <a:gd name="connsiteY4-40" fmla="*/ 0 h 33534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54971" h="3353427">
                <a:moveTo>
                  <a:pt x="0" y="0"/>
                </a:moveTo>
                <a:lnTo>
                  <a:pt x="7454971" y="211667"/>
                </a:lnTo>
                <a:lnTo>
                  <a:pt x="7031638" y="3353427"/>
                </a:lnTo>
                <a:lnTo>
                  <a:pt x="666205" y="33026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4000"/>
            </a:schemeClr>
          </a:solidFill>
          <a:ln w="12700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8798" y="4940134"/>
            <a:ext cx="1848751" cy="21494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7896" y="137024"/>
            <a:ext cx="282632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70" b="1" dirty="0" smtClean="0">
                <a:solidFill>
                  <a:srgbClr val="000000"/>
                </a:solidFill>
                <a:latin typeface="+mj-lt"/>
                <a:ea typeface="宋体" pitchFamily="2" charset="-122"/>
              </a:rPr>
              <a:t>Certificates</a:t>
            </a:r>
            <a:endParaRPr lang="zh-CN" altLang="en-US" sz="2670" b="1" dirty="0">
              <a:latin typeface="+mj-lt"/>
              <a:ea typeface="宋体" pitchFamily="2" charset="-122"/>
            </a:endParaRPr>
          </a:p>
        </p:txBody>
      </p:sp>
      <p:pic>
        <p:nvPicPr>
          <p:cNvPr id="1029" name="Picture 5" descr="C:\Users\Administrator\Desktop\帕顿(天津)石油技术服务有限公司QES_页面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73" y="809090"/>
            <a:ext cx="3563356" cy="5040000"/>
          </a:xfrm>
          <a:prstGeom prst="rect">
            <a:avLst/>
          </a:prstGeom>
          <a:noFill/>
        </p:spPr>
      </p:pic>
      <p:pic>
        <p:nvPicPr>
          <p:cNvPr id="1030" name="Picture 6" descr="C:\Users\Administrator\Desktop\帕顿(天津)石油技术服务有限公司QES_页面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6530" y="809522"/>
            <a:ext cx="3563356" cy="5040000"/>
          </a:xfrm>
          <a:prstGeom prst="rect">
            <a:avLst/>
          </a:prstGeom>
          <a:noFill/>
        </p:spPr>
      </p:pic>
      <p:pic>
        <p:nvPicPr>
          <p:cNvPr id="1031" name="Picture 7" descr="C:\Users\Administrator\Desktop\帕顿(天津)石油技术服务有限公司QES_页面_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5813" y="833997"/>
            <a:ext cx="3563354" cy="5040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Facilites</a:t>
            </a:r>
            <a:endParaRPr lang="zh-CN" altLang="en-US" b="1" dirty="0">
              <a:ea typeface="宋体" pitchFamily="2" charset="-122"/>
            </a:endParaRPr>
          </a:p>
        </p:txBody>
      </p:sp>
      <p:pic>
        <p:nvPicPr>
          <p:cNvPr id="1026" name="Picture 2" descr="C:\Users\Lenovo\Desktop\晴晴发来的照片\厂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20" y="861888"/>
            <a:ext cx="10711542" cy="55594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Facilities</a:t>
            </a:r>
            <a:endParaRPr lang="zh-CN" altLang="en-US" b="1" dirty="0">
              <a:ea typeface="宋体" pitchFamily="2" charset="-122"/>
            </a:endParaRPr>
          </a:p>
        </p:txBody>
      </p:sp>
      <p:pic>
        <p:nvPicPr>
          <p:cNvPr id="2050" name="Picture 2" descr="C:\Users\Lenovo\Desktop\晴晴发来的照片\库存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1" y="873763"/>
            <a:ext cx="10675913" cy="55667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Processing</a:t>
            </a:r>
            <a:endParaRPr lang="zh-CN" altLang="en-US" b="1" dirty="0"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03269" y="1009403"/>
            <a:ext cx="890649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Iron making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5795158" y="1377538"/>
            <a:ext cx="154379" cy="154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01291" y="1589315"/>
            <a:ext cx="890649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Steel making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9312" y="2169226"/>
            <a:ext cx="890649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Continuous casting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32957" y="2761012"/>
            <a:ext cx="890649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Pipe making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42854" y="3352800"/>
            <a:ext cx="890649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Inspection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5805054" y="1957451"/>
            <a:ext cx="154379" cy="154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5803074" y="2537362"/>
            <a:ext cx="154379" cy="154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5812971" y="3129148"/>
            <a:ext cx="154379" cy="154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箭头 15"/>
          <p:cNvSpPr/>
          <p:nvPr/>
        </p:nvSpPr>
        <p:spPr>
          <a:xfrm>
            <a:off x="3811979" y="2790701"/>
            <a:ext cx="1567542" cy="2731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161309" y="1577440"/>
            <a:ext cx="1246909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Cold drawn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73184" y="3893127"/>
            <a:ext cx="1235035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Assel</a:t>
            </a:r>
            <a:r>
              <a:rPr lang="zh-CN" altLang="en-US" sz="1200" dirty="0" smtClean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rolling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73184" y="3119257"/>
            <a:ext cx="1246909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PQF</a:t>
            </a:r>
            <a:r>
              <a:rPr lang="zh-CN" altLang="en-US" sz="1200" dirty="0" smtClean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rolling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61309" y="2355267"/>
            <a:ext cx="1246909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MPM</a:t>
            </a:r>
            <a:r>
              <a:rPr lang="zh-CN" altLang="en-US" sz="1200" dirty="0" smtClean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rolling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57155" y="3956463"/>
            <a:ext cx="1161805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Perforated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85160" y="4524498"/>
            <a:ext cx="890649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layers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631376" y="4522520"/>
            <a:ext cx="1161799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coating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46814" y="5114307"/>
            <a:ext cx="890649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Marking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343896" y="5706093"/>
            <a:ext cx="1128156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Packing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839696" y="3956462"/>
            <a:ext cx="890649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prstClr val="black"/>
                </a:solidFill>
                <a:ea typeface="宋体" pitchFamily="2" charset="-122"/>
              </a:rPr>
              <a:t>slotted</a:t>
            </a:r>
            <a:endParaRPr lang="zh-CN" altLang="en-US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332016" y="3954484"/>
            <a:ext cx="1104409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End beveling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95004" y="3952504"/>
            <a:ext cx="1118263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Threading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6" name="下箭头 35"/>
          <p:cNvSpPr/>
          <p:nvPr/>
        </p:nvSpPr>
        <p:spPr>
          <a:xfrm>
            <a:off x="5799116" y="3720935"/>
            <a:ext cx="154379" cy="154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下箭头 37"/>
          <p:cNvSpPr/>
          <p:nvPr/>
        </p:nvSpPr>
        <p:spPr>
          <a:xfrm>
            <a:off x="5799115" y="4326577"/>
            <a:ext cx="154379" cy="154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下箭头 38"/>
          <p:cNvSpPr/>
          <p:nvPr/>
        </p:nvSpPr>
        <p:spPr>
          <a:xfrm>
            <a:off x="5810992" y="4896592"/>
            <a:ext cx="154379" cy="154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下箭头 39"/>
          <p:cNvSpPr/>
          <p:nvPr/>
        </p:nvSpPr>
        <p:spPr>
          <a:xfrm>
            <a:off x="5822867" y="5490358"/>
            <a:ext cx="154379" cy="154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直角上箭头 40"/>
          <p:cNvSpPr/>
          <p:nvPr/>
        </p:nvSpPr>
        <p:spPr>
          <a:xfrm>
            <a:off x="6388925" y="3087584"/>
            <a:ext cx="1496291" cy="51063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802581" y="1765466"/>
            <a:ext cx="1890156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Size &amp; visual check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014359" y="2214749"/>
            <a:ext cx="1464623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NDT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048006" y="2687783"/>
            <a:ext cx="1407225" cy="332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Hydraulic&amp; drift test</a:t>
            </a:r>
            <a:endParaRPr lang="zh-CN" altLang="en-US" sz="1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+mn-ea"/>
              </a:rPr>
              <a:t>Product</a:t>
            </a:r>
            <a:r>
              <a:rPr lang="zh-CN" altLang="en-US" b="1" dirty="0" smtClean="0">
                <a:ea typeface="+mn-ea"/>
              </a:rPr>
              <a:t>：</a:t>
            </a:r>
            <a:r>
              <a:rPr lang="en-US" altLang="zh-CN" b="1" dirty="0" smtClean="0">
                <a:ea typeface="+mn-ea"/>
              </a:rPr>
              <a:t>API</a:t>
            </a:r>
            <a:r>
              <a:rPr lang="zh-CN" altLang="en-US" b="1" dirty="0" smtClean="0">
                <a:ea typeface="+mn-ea"/>
              </a:rPr>
              <a:t>  </a:t>
            </a:r>
            <a:r>
              <a:rPr lang="en-US" altLang="zh-CN" b="1" dirty="0" smtClean="0">
                <a:ea typeface="+mn-ea"/>
              </a:rPr>
              <a:t>OCTG</a:t>
            </a:r>
            <a:endParaRPr lang="zh-CN" altLang="en-US" b="1" dirty="0">
              <a:ea typeface="+mn-ea"/>
            </a:endParaRPr>
          </a:p>
        </p:txBody>
      </p:sp>
      <p:sp>
        <p:nvSpPr>
          <p:cNvPr id="4" name="等腰三角形 2"/>
          <p:cNvSpPr/>
          <p:nvPr/>
        </p:nvSpPr>
        <p:spPr bwMode="auto">
          <a:xfrm rot="5378043">
            <a:off x="1188330" y="1124719"/>
            <a:ext cx="4321865" cy="4998671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41006" y="2296609"/>
            <a:ext cx="3573655" cy="2845371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ea typeface="宋体" pitchFamily="2" charset="-122"/>
              </a:rPr>
              <a:t>API </a:t>
            </a:r>
            <a:r>
              <a:rPr lang="en-US" altLang="zh-CN" dirty="0" smtClean="0">
                <a:ea typeface="宋体" pitchFamily="2" charset="-122"/>
              </a:rPr>
              <a:t>5CT/5DP standards</a:t>
            </a:r>
            <a:endParaRPr lang="zh-CN" altLang="en-US" dirty="0"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ea typeface="宋体" pitchFamily="2" charset="-122"/>
              </a:rPr>
              <a:t>Casing</a:t>
            </a:r>
            <a:r>
              <a:rPr lang="zh-CN" altLang="en-US" dirty="0" smtClean="0">
                <a:ea typeface="宋体" pitchFamily="2" charset="-122"/>
              </a:rPr>
              <a:t>：</a:t>
            </a:r>
            <a:r>
              <a:rPr lang="zh-CN" altLang="en-US" dirty="0">
                <a:ea typeface="宋体" pitchFamily="2" charset="-122"/>
              </a:rPr>
              <a:t>4-1/2"-20"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>
                <a:ea typeface="宋体" pitchFamily="2" charset="-122"/>
              </a:rPr>
              <a:t>Connection</a:t>
            </a:r>
            <a:r>
              <a:rPr lang="zh-CN" altLang="en-US" dirty="0" smtClean="0">
                <a:ea typeface="宋体" pitchFamily="2" charset="-122"/>
              </a:rPr>
              <a:t>：</a:t>
            </a:r>
            <a:r>
              <a:rPr lang="zh-CN" altLang="en-US" dirty="0">
                <a:ea typeface="宋体" pitchFamily="2" charset="-122"/>
              </a:rPr>
              <a:t>BC, LC, SC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>
                <a:ea typeface="宋体" pitchFamily="2" charset="-122"/>
              </a:rPr>
              <a:t>Tubing</a:t>
            </a:r>
            <a:r>
              <a:rPr lang="zh-CN" altLang="en-US" dirty="0" smtClean="0">
                <a:ea typeface="宋体" pitchFamily="2" charset="-122"/>
              </a:rPr>
              <a:t>：</a:t>
            </a:r>
            <a:r>
              <a:rPr lang="en-US" altLang="zh-CN" dirty="0">
                <a:ea typeface="宋体" pitchFamily="2" charset="-122"/>
              </a:rPr>
              <a:t>1.05"</a:t>
            </a:r>
            <a:r>
              <a:rPr lang="zh-CN" altLang="en-US" dirty="0">
                <a:ea typeface="宋体" pitchFamily="2" charset="-122"/>
              </a:rPr>
              <a:t>-</a:t>
            </a:r>
            <a:r>
              <a:rPr lang="en-US" altLang="zh-CN" dirty="0">
                <a:ea typeface="宋体" pitchFamily="2" charset="-122"/>
              </a:rPr>
              <a:t>4 1/2"</a:t>
            </a:r>
            <a:endParaRPr lang="zh-CN" altLang="en-US" dirty="0"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ea typeface="宋体" pitchFamily="2" charset="-122"/>
              </a:rPr>
              <a:t>Connection</a:t>
            </a:r>
            <a:r>
              <a:rPr lang="zh-CN" altLang="en-US" dirty="0" smtClean="0">
                <a:ea typeface="宋体" pitchFamily="2" charset="-122"/>
              </a:rPr>
              <a:t>：</a:t>
            </a:r>
            <a:r>
              <a:rPr lang="en-US" altLang="zh-CN" dirty="0">
                <a:ea typeface="宋体" pitchFamily="2" charset="-122"/>
              </a:rPr>
              <a:t>NU</a:t>
            </a:r>
            <a:r>
              <a:rPr lang="zh-CN" altLang="en-US" dirty="0">
                <a:ea typeface="宋体" pitchFamily="2" charset="-122"/>
              </a:rPr>
              <a:t>、</a:t>
            </a:r>
            <a:r>
              <a:rPr lang="en-US" altLang="zh-CN" dirty="0">
                <a:ea typeface="宋体" pitchFamily="2" charset="-122"/>
              </a:rPr>
              <a:t>EU</a:t>
            </a:r>
            <a:r>
              <a:rPr lang="zh-CN" altLang="en-US" dirty="0">
                <a:ea typeface="宋体" pitchFamily="2" charset="-122"/>
              </a:rPr>
              <a:t>、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>
                <a:ea typeface="宋体" pitchFamily="2" charset="-122"/>
              </a:rPr>
              <a:t>Grade</a:t>
            </a:r>
            <a:r>
              <a:rPr lang="zh-CN" altLang="en-US" dirty="0" smtClean="0">
                <a:ea typeface="宋体" pitchFamily="2" charset="-122"/>
              </a:rPr>
              <a:t>：</a:t>
            </a:r>
            <a:r>
              <a:rPr lang="zh-CN" altLang="en-US" dirty="0">
                <a:ea typeface="宋体" pitchFamily="2" charset="-122"/>
              </a:rPr>
              <a:t>J55, K55, N80, L80, T95, P110, Q125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3320" y="2292183"/>
            <a:ext cx="4306162" cy="3229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0857" y="6448301"/>
            <a:ext cx="397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</a:rPr>
              <a:t>©Partner (Tianjin) Oilfield Technology Services Co.,Ltd.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3F3F3F"/>
      </a:accent1>
      <a:accent2>
        <a:srgbClr val="C00000"/>
      </a:accent2>
      <a:accent3>
        <a:srgbClr val="3F3F3F"/>
      </a:accent3>
      <a:accent4>
        <a:srgbClr val="C00000"/>
      </a:accent4>
      <a:accent5>
        <a:srgbClr val="3F3F3F"/>
      </a:accent5>
      <a:accent6>
        <a:srgbClr val="C0000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675</Words>
  <Application>Microsoft Office PowerPoint</Application>
  <PresentationFormat>自定义</PresentationFormat>
  <Paragraphs>165</Paragraphs>
  <Slides>21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webwppDefTheme</vt:lpstr>
      <vt:lpstr>Office 主题​​</vt:lpstr>
      <vt:lpstr>Office 主题</vt:lpstr>
      <vt:lpstr>幻灯片 1</vt:lpstr>
      <vt:lpstr>幻灯片 2</vt:lpstr>
      <vt:lpstr>幻灯片 3</vt:lpstr>
      <vt:lpstr>幻灯片 4</vt:lpstr>
      <vt:lpstr>幻灯片 5</vt:lpstr>
      <vt:lpstr>Facilites</vt:lpstr>
      <vt:lpstr>Facilities</vt:lpstr>
      <vt:lpstr>Processing</vt:lpstr>
      <vt:lpstr>Product：API  OCTG</vt:lpstr>
      <vt:lpstr>Product： Air-Operated Thread Protector</vt:lpstr>
      <vt:lpstr>Products：Premium Connection</vt:lpstr>
      <vt:lpstr>Products：Premium Connection</vt:lpstr>
      <vt:lpstr>Product：Slotted casing/tubing</vt:lpstr>
      <vt:lpstr>Products: Perforated pipe</vt:lpstr>
      <vt:lpstr>Products: wired screen pipe</vt:lpstr>
      <vt:lpstr>Product: Compound layers screen pipes</vt:lpstr>
      <vt:lpstr>Inspections</vt:lpstr>
      <vt:lpstr>Others：OCTG accessories</vt:lpstr>
      <vt:lpstr>Others：OCTG accessories</vt:lpstr>
      <vt:lpstr>Others: Pipe fittings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锐旗设计; https:/9ppt.taobao.com</cp:keywords>
  <cp:lastModifiedBy>Administrator</cp:lastModifiedBy>
  <cp:revision>174</cp:revision>
  <dcterms:created xsi:type="dcterms:W3CDTF">2020-04-29T04:44:08Z</dcterms:created>
  <dcterms:modified xsi:type="dcterms:W3CDTF">2021-04-13T02:28:26Z</dcterms:modified>
  <cp:category>锐旗设计;https://9ppt.taobao.com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